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835" r:id="rId2"/>
  </p:sldIdLst>
  <p:sldSz cx="9144000" cy="5143500" type="screen16x9"/>
  <p:notesSz cx="6797675" cy="9872663"/>
  <p:custDataLst>
    <p:tags r:id="rId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8884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777697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166546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55539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333092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2721940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110789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8" pos="1837" userDrawn="1">
          <p15:clr>
            <a:srgbClr val="A4A3A4"/>
          </p15:clr>
        </p15:guide>
        <p15:guide id="10" orient="horz" pos="2754" userDrawn="1">
          <p15:clr>
            <a:srgbClr val="A4A3A4"/>
          </p15:clr>
        </p15:guide>
        <p15:guide id="11" orient="horz" pos="418" userDrawn="1">
          <p15:clr>
            <a:srgbClr val="A4A3A4"/>
          </p15:clr>
        </p15:guide>
        <p15:guide id="13" orient="horz" pos="2958" userDrawn="1">
          <p15:clr>
            <a:srgbClr val="A4A3A4"/>
          </p15:clr>
        </p15:guide>
        <p15:guide id="15" orient="horz" pos="2346" userDrawn="1">
          <p15:clr>
            <a:srgbClr val="A4A3A4"/>
          </p15:clr>
        </p15:guide>
        <p15:guide id="16" pos="4329">
          <p15:clr>
            <a:srgbClr val="A4A3A4"/>
          </p15:clr>
        </p15:guide>
        <p15:guide id="17" pos="29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8" userDrawn="1">
          <p15:clr>
            <a:srgbClr val="A4A3A4"/>
          </p15:clr>
        </p15:guide>
        <p15:guide id="2" pos="2204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  <p15:guide id="5" orient="horz" pos="3088">
          <p15:clr>
            <a:srgbClr val="A4A3A4"/>
          </p15:clr>
        </p15:guide>
        <p15:guide id="6" orient="horz" pos="3110">
          <p15:clr>
            <a:srgbClr val="A4A3A4"/>
          </p15:clr>
        </p15:guide>
        <p15:guide id="7" pos="2137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m, Nancy" initials="LN" lastIdx="96" clrIdx="0"/>
  <p:cmAuthor id="1" name="Jay Park" initials="JP" lastIdx="15" clrIdx="1"/>
  <p:cmAuthor id="2" name="Goldielyn Limsiy" initials="GL" lastIdx="5" clrIdx="2">
    <p:extLst/>
  </p:cmAuthor>
  <p:cmAuthor id="3" name="Chung, Winnie" initials="CW" lastIdx="1" clrIdx="3"/>
  <p:cmAuthor id="4" name="Hiromi Nose" initials="HN" lastIdx="75" clrIdx="4">
    <p:extLst/>
  </p:cmAuthor>
  <p:cmAuthor id="5" name="Miu, Derrick" initials="MD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E6"/>
    <a:srgbClr val="0065A0"/>
    <a:srgbClr val="0065CC"/>
    <a:srgbClr val="FF6600"/>
    <a:srgbClr val="FF3300"/>
    <a:srgbClr val="F9F9F9"/>
    <a:srgbClr val="E55A05"/>
    <a:srgbClr val="FFFFFF"/>
    <a:srgbClr val="00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7869" autoAdjust="0"/>
  </p:normalViewPr>
  <p:slideViewPr>
    <p:cSldViewPr snapToGrid="0">
      <p:cViewPr>
        <p:scale>
          <a:sx n="82" d="100"/>
          <a:sy n="82" d="100"/>
        </p:scale>
        <p:origin x="-1104" y="-234"/>
      </p:cViewPr>
      <p:guideLst>
        <p:guide orient="horz" pos="2754"/>
        <p:guide orient="horz" pos="418"/>
        <p:guide orient="horz" pos="2958"/>
        <p:guide orient="horz" pos="2346"/>
        <p:guide pos="1837"/>
        <p:guide pos="4329"/>
        <p:guide pos="295"/>
      </p:guideLst>
    </p:cSldViewPr>
  </p:slideViewPr>
  <p:outlineViewPr>
    <p:cViewPr>
      <p:scale>
        <a:sx n="33" d="100"/>
        <a:sy n="33" d="100"/>
      </p:scale>
      <p:origin x="0" y="-1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64" y="-96"/>
      </p:cViewPr>
      <p:guideLst>
        <p:guide orient="horz" pos="2908"/>
        <p:guide orient="horz" pos="2928"/>
        <p:guide orient="horz" pos="3088"/>
        <p:guide orient="horz" pos="3110"/>
        <p:guide pos="2204"/>
        <p:guide pos="2208"/>
        <p:guide pos="213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57637" y="4688494"/>
            <a:ext cx="6282409" cy="107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48876" y="9494398"/>
            <a:ext cx="191168" cy="18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539982" y="110142"/>
            <a:ext cx="66" cy="12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293688" y="844550"/>
            <a:ext cx="621030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99912" indent="-98563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255182" indent="-153919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363196" indent="-106664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461758" indent="-97212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3092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1940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0789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4617709"/>
              </p:ext>
            </p:extLst>
          </p:nvPr>
        </p:nvGraphicFramePr>
        <p:xfrm>
          <a:off x="1441" y="1216"/>
          <a:ext cx="1440" cy="1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330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1" y="1216"/>
                        <a:ext cx="1440" cy="1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513556" y="2060705"/>
            <a:ext cx="8116888" cy="52322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>
              <a:defRPr sz="3400" b="1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3556" y="3349536"/>
            <a:ext cx="8116888" cy="307777"/>
          </a:xfrm>
          <a:ln>
            <a:noFill/>
          </a:ln>
        </p:spPr>
        <p:txBody>
          <a:bodyPr wrap="square">
            <a:spAutoFit/>
          </a:bodyPr>
          <a:lstStyle>
            <a:lvl1pPr algn="l">
              <a:defRPr sz="2000" baseline="0"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  <a:endParaRPr lang="en-US" altLang="ja-JP" noProof="0" dirty="0" smtClean="0"/>
          </a:p>
        </p:txBody>
      </p:sp>
      <p:grpSp>
        <p:nvGrpSpPr>
          <p:cNvPr id="3" name="McK Title Elements" hidden="1"/>
          <p:cNvGrpSpPr/>
          <p:nvPr userDrawn="1"/>
        </p:nvGrpSpPr>
        <p:grpSpPr bwMode="auto">
          <a:xfrm>
            <a:off x="513556" y="4158768"/>
            <a:ext cx="4935538" cy="483276"/>
            <a:chOff x="2640013" y="4931231"/>
            <a:chExt cx="4935538" cy="483276"/>
          </a:xfrm>
        </p:grpSpPr>
        <p:sp>
          <p:nvSpPr>
            <p:cNvPr id="18" name="McK Document type"/>
            <p:cNvSpPr txBox="1">
              <a:spLocks noChangeArrowheads="1"/>
            </p:cNvSpPr>
            <p:nvPr userDrawn="1"/>
          </p:nvSpPr>
          <p:spPr bwMode="auto">
            <a:xfrm>
              <a:off x="2640013" y="493123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Document type</a:t>
              </a:r>
            </a:p>
          </p:txBody>
        </p:sp>
        <p:sp>
          <p:nvSpPr>
            <p:cNvPr id="19" name="McK Date"/>
            <p:cNvSpPr txBox="1">
              <a:spLocks noChangeArrowheads="1"/>
            </p:cNvSpPr>
            <p:nvPr userDrawn="1"/>
          </p:nvSpPr>
          <p:spPr bwMode="auto">
            <a:xfrm>
              <a:off x="2640013" y="519906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Date</a:t>
              </a:r>
            </a:p>
          </p:txBody>
        </p:sp>
      </p:grpSp>
      <p:sp>
        <p:nvSpPr>
          <p:cNvPr id="9" name="Line 19"/>
          <p:cNvSpPr>
            <a:spLocks noChangeShapeType="1"/>
          </p:cNvSpPr>
          <p:nvPr userDrawn="1"/>
        </p:nvSpPr>
        <p:spPr bwMode="auto">
          <a:xfrm>
            <a:off x="513556" y="1445419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31"/>
          <p:cNvSpPr>
            <a:spLocks noChangeShapeType="1"/>
          </p:cNvSpPr>
          <p:nvPr userDrawn="1"/>
        </p:nvSpPr>
        <p:spPr bwMode="auto">
          <a:xfrm>
            <a:off x="513556" y="3199210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432238"/>
            <a:ext cx="8723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</p:spTree>
    <p:extLst>
      <p:ext uri="{BB962C8B-B14F-4D97-AF65-F5344CB8AC3E}">
        <p14:creationId xmlns:p14="http://schemas.microsoft.com/office/powerpoint/2010/main" val="9963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2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64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24" Type="http://schemas.openxmlformats.org/officeDocument/2006/relationships/tags" Target="../tags/tag13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02664618"/>
              </p:ext>
            </p:extLst>
          </p:nvPr>
        </p:nvGraphicFramePr>
        <p:xfrm>
          <a:off x="0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923" name="think-cell Slide" r:id="rId32" imgW="270" imgH="270" progId="TCLayout.ActiveDocument.1">
                  <p:embed/>
                </p:oleObj>
              </mc:Choice>
              <mc:Fallback>
                <p:oleObj name="think-cell Slide" r:id="rId3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21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186945"/>
            <a:ext cx="43897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dirty="0" smtClean="0"/>
              <a:t>Click to edit Master text styles</a:t>
            </a:r>
          </a:p>
          <a:p>
            <a:pPr lvl="1"/>
            <a:r>
              <a:rPr lang="en-US" altLang="ja-JP" noProof="0" dirty="0" smtClean="0"/>
              <a:t>Second level</a:t>
            </a:r>
          </a:p>
          <a:p>
            <a:pPr lvl="2"/>
            <a:r>
              <a:rPr lang="en-US" altLang="ja-JP" noProof="0" dirty="0" smtClean="0"/>
              <a:t>Third level</a:t>
            </a:r>
          </a:p>
          <a:p>
            <a:pPr lvl="3"/>
            <a:r>
              <a:rPr lang="en-US" altLang="ja-JP" noProof="0" dirty="0" smtClean="0"/>
              <a:t>Fourth level</a:t>
            </a:r>
          </a:p>
          <a:p>
            <a:pPr lvl="4"/>
            <a:r>
              <a:rPr lang="en-US" altLang="ja-JP" noProof="0" dirty="0" smtClean="0"/>
              <a:t>Fifth level</a:t>
            </a:r>
            <a:endParaRPr lang="en-US" altLang="ja-JP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247572"/>
            <a:ext cx="87231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2" name="McK 3. Unit of measure" hidden="1"/>
          <p:cNvSpPr txBox="1">
            <a:spLocks noChangeArrowheads="1"/>
          </p:cNvSpPr>
          <p:nvPr/>
        </p:nvSpPr>
        <p:spPr bwMode="auto">
          <a:xfrm>
            <a:off x="210426" y="796307"/>
            <a:ext cx="87231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ja-JP" sz="16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Unit of measure</a:t>
            </a:r>
          </a:p>
        </p:txBody>
      </p:sp>
      <p:grpSp>
        <p:nvGrpSpPr>
          <p:cNvPr id="16" name="ACET" hidden="1"/>
          <p:cNvGrpSpPr>
            <a:grpSpLocks/>
          </p:cNvGrpSpPr>
          <p:nvPr/>
        </p:nvGrpSpPr>
        <p:grpSpPr bwMode="auto">
          <a:xfrm>
            <a:off x="2377116" y="1628131"/>
            <a:ext cx="4389768" cy="511434"/>
            <a:chOff x="915" y="609"/>
            <a:chExt cx="2686" cy="421"/>
          </a:xfrm>
        </p:grpSpPr>
        <p:cxnSp>
          <p:nvCxnSpPr>
            <p:cNvPr id="17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altLang="ja-JP" sz="1600" b="1" baseline="0" noProof="0" dirty="0" smtClean="0">
                  <a:latin typeface="+mn-lt"/>
                  <a:ea typeface="+mn-ea"/>
                  <a:cs typeface="Arial" pitchFamily="34" charset="0"/>
                </a:rPr>
                <a:t>Title</a:t>
              </a:r>
            </a:p>
            <a:p>
              <a:r>
                <a:rPr lang="en-US" altLang="ja-JP" sz="1600" baseline="0" noProof="0" dirty="0" smtClean="0">
                  <a:solidFill>
                    <a:srgbClr val="808080"/>
                  </a:solidFill>
                  <a:latin typeface="+mn-lt"/>
                  <a:ea typeface="+mn-ea"/>
                  <a:cs typeface="Arial" pitchFamily="34" charset="0"/>
                </a:rPr>
                <a:t>Unit of measure</a:t>
              </a:r>
              <a:endParaRPr lang="en-US" altLang="ja-JP" sz="1600" baseline="0" noProof="0" dirty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6" name="LegendBoxes" hidden="1"/>
          <p:cNvGrpSpPr/>
          <p:nvPr/>
        </p:nvGrpSpPr>
        <p:grpSpPr bwMode="auto">
          <a:xfrm>
            <a:off x="8279908" y="845212"/>
            <a:ext cx="653666" cy="874359"/>
            <a:chOff x="8336837" y="2006068"/>
            <a:chExt cx="653666" cy="874359"/>
          </a:xfrm>
        </p:grpSpPr>
        <p:sp>
          <p:nvSpPr>
            <p:cNvPr id="21" name="Legend1"/>
            <p:cNvSpPr>
              <a:spLocks noChangeArrowheads="1"/>
            </p:cNvSpPr>
            <p:nvPr/>
          </p:nvSpPr>
          <p:spPr bwMode="auto">
            <a:xfrm>
              <a:off x="8567310" y="2006068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2" name="LegendRectangle1"/>
            <p:cNvSpPr>
              <a:spLocks noChangeArrowheads="1"/>
            </p:cNvSpPr>
            <p:nvPr/>
          </p:nvSpPr>
          <p:spPr bwMode="auto">
            <a:xfrm>
              <a:off x="8336837" y="2006068"/>
              <a:ext cx="149807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3" name="Legend2"/>
            <p:cNvSpPr>
              <a:spLocks noChangeArrowheads="1"/>
            </p:cNvSpPr>
            <p:nvPr/>
          </p:nvSpPr>
          <p:spPr bwMode="auto">
            <a:xfrm>
              <a:off x="8567310" y="224622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4" name="LegendRectangle2"/>
            <p:cNvSpPr>
              <a:spLocks noChangeArrowheads="1"/>
            </p:cNvSpPr>
            <p:nvPr/>
          </p:nvSpPr>
          <p:spPr bwMode="auto">
            <a:xfrm>
              <a:off x="8336837" y="2246225"/>
              <a:ext cx="149807" cy="1463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auto">
            <a:xfrm>
              <a:off x="8567310" y="2486382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6" name="LegendRectangle3"/>
            <p:cNvSpPr>
              <a:spLocks noChangeArrowheads="1"/>
            </p:cNvSpPr>
            <p:nvPr/>
          </p:nvSpPr>
          <p:spPr bwMode="auto">
            <a:xfrm>
              <a:off x="8336837" y="2486382"/>
              <a:ext cx="149807" cy="1463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7" name="Legend4"/>
            <p:cNvSpPr>
              <a:spLocks noChangeArrowheads="1"/>
            </p:cNvSpPr>
            <p:nvPr/>
          </p:nvSpPr>
          <p:spPr bwMode="auto">
            <a:xfrm>
              <a:off x="8567310" y="2726539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8" name="LegendRectangle4"/>
            <p:cNvSpPr>
              <a:spLocks noChangeArrowheads="1"/>
            </p:cNvSpPr>
            <p:nvPr/>
          </p:nvSpPr>
          <p:spPr bwMode="auto">
            <a:xfrm>
              <a:off x="8336837" y="2726539"/>
              <a:ext cx="149807" cy="14630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71" name="LegendLines" hidden="1"/>
          <p:cNvGrpSpPr/>
          <p:nvPr/>
        </p:nvGrpSpPr>
        <p:grpSpPr bwMode="auto">
          <a:xfrm>
            <a:off x="8000460" y="845212"/>
            <a:ext cx="933114" cy="614874"/>
            <a:chOff x="8057389" y="2020564"/>
            <a:chExt cx="933114" cy="614874"/>
          </a:xfrm>
        </p:grpSpPr>
        <p:sp>
          <p:nvSpPr>
            <p:cNvPr id="30" name="LineLegend1"/>
            <p:cNvSpPr>
              <a:spLocks noChangeShapeType="1"/>
            </p:cNvSpPr>
            <p:nvPr/>
          </p:nvSpPr>
          <p:spPr bwMode="auto">
            <a:xfrm>
              <a:off x="8057389" y="2097508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3" name="Legend1"/>
            <p:cNvSpPr>
              <a:spLocks noChangeArrowheads="1"/>
            </p:cNvSpPr>
            <p:nvPr/>
          </p:nvSpPr>
          <p:spPr bwMode="auto">
            <a:xfrm>
              <a:off x="8567310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1" name="LineLegend2"/>
            <p:cNvSpPr>
              <a:spLocks noChangeShapeType="1"/>
            </p:cNvSpPr>
            <p:nvPr/>
          </p:nvSpPr>
          <p:spPr bwMode="auto">
            <a:xfrm>
              <a:off x="8057389" y="2328001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4" name="Legend2"/>
            <p:cNvSpPr>
              <a:spLocks noChangeArrowheads="1"/>
            </p:cNvSpPr>
            <p:nvPr/>
          </p:nvSpPr>
          <p:spPr bwMode="auto">
            <a:xfrm>
              <a:off x="8567310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2" name="LineLegend3"/>
            <p:cNvSpPr>
              <a:spLocks noChangeShapeType="1"/>
            </p:cNvSpPr>
            <p:nvPr/>
          </p:nvSpPr>
          <p:spPr bwMode="auto">
            <a:xfrm>
              <a:off x="8057389" y="2558494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5" name="Legend3"/>
            <p:cNvSpPr>
              <a:spLocks noChangeArrowheads="1"/>
            </p:cNvSpPr>
            <p:nvPr/>
          </p:nvSpPr>
          <p:spPr bwMode="auto">
            <a:xfrm>
              <a:off x="8567310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36" name="McKSticker" hidden="1"/>
          <p:cNvGrpSpPr/>
          <p:nvPr/>
        </p:nvGrpSpPr>
        <p:grpSpPr bwMode="auto">
          <a:xfrm>
            <a:off x="8038650" y="845212"/>
            <a:ext cx="894924" cy="181588"/>
            <a:chOff x="7754494" y="285750"/>
            <a:chExt cx="986281" cy="237297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754494" y="285750"/>
              <a:ext cx="986281" cy="23729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761495">
                <a:buClr>
                  <a:schemeClr val="tx2"/>
                </a:buClr>
              </a:pPr>
              <a:r>
                <a:rPr lang="en-US" altLang="ja-JP" sz="1000" noProof="0" dirty="0" smtClean="0">
                  <a:solidFill>
                    <a:srgbClr val="808080"/>
                  </a:solidFill>
                  <a:latin typeface="+mn-lt"/>
                </a:rPr>
                <a:t>PRELIMINARY</a:t>
              </a:r>
              <a:endParaRPr lang="en-US" altLang="ja-JP" sz="1000" noProof="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754494" y="285750"/>
              <a:ext cx="0" cy="23729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754494" y="523047"/>
              <a:ext cx="986281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McK Moon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469228" y="1292481"/>
            <a:ext cx="210312" cy="210312"/>
            <a:chOff x="1600" y="1600"/>
            <a:chExt cx="160" cy="160"/>
          </a:xfrm>
        </p:grpSpPr>
        <p:sp>
          <p:nvSpPr>
            <p:cNvPr id="41" name="Oval 90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  <p:sp>
          <p:nvSpPr>
            <p:cNvPr id="42" name="Arc 91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</p:grpSp>
      <p:grpSp>
        <p:nvGrpSpPr>
          <p:cNvPr id="72" name="LegendMoons" hidden="1"/>
          <p:cNvGrpSpPr/>
          <p:nvPr/>
        </p:nvGrpSpPr>
        <p:grpSpPr bwMode="auto">
          <a:xfrm>
            <a:off x="8233698" y="845212"/>
            <a:ext cx="699876" cy="1104851"/>
            <a:chOff x="6915362" y="2006068"/>
            <a:chExt cx="699876" cy="1104851"/>
          </a:xfrm>
        </p:grpSpPr>
        <p:sp>
          <p:nvSpPr>
            <p:cNvPr id="44" name="Legend1"/>
            <p:cNvSpPr>
              <a:spLocks noChangeArrowheads="1"/>
            </p:cNvSpPr>
            <p:nvPr userDrawn="1"/>
          </p:nvSpPr>
          <p:spPr bwMode="auto">
            <a:xfrm>
              <a:off x="7192045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49" name="MoonLegend1"/>
            <p:cNvGrpSpPr>
              <a:grpSpLocks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6915362" y="2006068"/>
              <a:ext cx="182880" cy="182880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5" name="Legend2"/>
            <p:cNvSpPr>
              <a:spLocks noChangeArrowheads="1"/>
            </p:cNvSpPr>
            <p:nvPr userDrawn="1"/>
          </p:nvSpPr>
          <p:spPr bwMode="auto">
            <a:xfrm>
              <a:off x="7192045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0" name="MoonLegend2"/>
            <p:cNvGrpSpPr>
              <a:grpSpLocks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6915362" y="2236561"/>
              <a:ext cx="182880" cy="182880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6" name="Legend3"/>
            <p:cNvSpPr>
              <a:spLocks noChangeArrowheads="1"/>
            </p:cNvSpPr>
            <p:nvPr userDrawn="1"/>
          </p:nvSpPr>
          <p:spPr bwMode="auto">
            <a:xfrm>
              <a:off x="7192045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1" name="MoonLegend3"/>
            <p:cNvGrpSpPr>
              <a:grpSpLocks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6915362" y="2467054"/>
              <a:ext cx="182880" cy="182880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7" name="Legend4"/>
            <p:cNvSpPr>
              <a:spLocks noChangeArrowheads="1"/>
            </p:cNvSpPr>
            <p:nvPr userDrawn="1"/>
          </p:nvSpPr>
          <p:spPr bwMode="auto">
            <a:xfrm>
              <a:off x="7192045" y="2712043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2" name="MoonLegend4"/>
            <p:cNvGrpSpPr>
              <a:grpSpLocks/>
            </p:cNvGrpSpPr>
            <p:nvPr userDrawn="1">
              <p:custDataLst>
                <p:tags r:id="rId18"/>
              </p:custDataLst>
            </p:nvPr>
          </p:nvGrpSpPr>
          <p:grpSpPr bwMode="auto">
            <a:xfrm>
              <a:off x="6915362" y="2697547"/>
              <a:ext cx="182880" cy="182880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8" name="Legend5"/>
            <p:cNvSpPr>
              <a:spLocks noChangeArrowheads="1"/>
            </p:cNvSpPr>
            <p:nvPr userDrawn="1"/>
          </p:nvSpPr>
          <p:spPr bwMode="auto">
            <a:xfrm>
              <a:off x="7192045" y="294253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3" name="MoonLegend5"/>
            <p:cNvGrpSpPr>
              <a:grpSpLocks/>
            </p:cNvGrpSpPr>
            <p:nvPr userDrawn="1">
              <p:custDataLst>
                <p:tags r:id="rId19"/>
              </p:custDataLst>
            </p:nvPr>
          </p:nvGrpSpPr>
          <p:grpSpPr bwMode="auto">
            <a:xfrm>
              <a:off x="6915362" y="2928039"/>
              <a:ext cx="182880" cy="182880"/>
              <a:chOff x="1694" y="2044"/>
              <a:chExt cx="160" cy="160"/>
            </a:xfrm>
          </p:grpSpPr>
          <p:sp>
            <p:nvSpPr>
              <p:cNvPr id="54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5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</p:grpSp>
      <p:sp>
        <p:nvSpPr>
          <p:cNvPr id="11" name="McK 1. On-page tracker" hidden="1"/>
          <p:cNvSpPr>
            <a:spLocks noChangeArrowheads="1"/>
          </p:cNvSpPr>
          <p:nvPr/>
        </p:nvSpPr>
        <p:spPr bwMode="auto">
          <a:xfrm>
            <a:off x="210426" y="5531"/>
            <a:ext cx="7341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ja-JP" sz="12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TRACKER</a:t>
            </a:r>
            <a:endParaRPr lang="en-US" altLang="ja-JP" sz="1200" baseline="0" noProof="0" dirty="0">
              <a:solidFill>
                <a:srgbClr val="80808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7" name="TextBox 66"/>
          <p:cNvSpPr txBox="1">
            <a:spLocks/>
          </p:cNvSpPr>
          <p:nvPr/>
        </p:nvSpPr>
        <p:spPr bwMode="auto">
          <a:xfrm>
            <a:off x="8903438" y="4908079"/>
            <a:ext cx="150682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lvl="0" algn="ctr"/>
            <a:fld id="{42C328C1-A84F-4A39-A664-DBA00541A8C6}" type="slidenum">
              <a:rPr lang="en-US" altLang="ja-JP" sz="1000" baseline="0" noProof="0" smtClean="0">
                <a:solidFill>
                  <a:srgbClr val="716F73"/>
                </a:solidFill>
                <a:latin typeface="+mj-lt"/>
                <a:ea typeface="+mn-ea"/>
              </a:rPr>
              <a:pPr lvl="0" algn="ctr"/>
              <a:t>‹#›</a:t>
            </a:fld>
            <a:endParaRPr lang="en-US" altLang="ja-JP" sz="1000" baseline="0" noProof="0" dirty="0">
              <a:solidFill>
                <a:srgbClr val="716F73"/>
              </a:solidFill>
              <a:latin typeface="+mj-lt"/>
              <a:ea typeface="+mn-ea"/>
            </a:endParaRPr>
          </a:p>
        </p:txBody>
      </p:sp>
      <p:grpSp>
        <p:nvGrpSpPr>
          <p:cNvPr id="6" name="McK Slide Elements" hidden="1"/>
          <p:cNvGrpSpPr/>
          <p:nvPr/>
        </p:nvGrpSpPr>
        <p:grpSpPr>
          <a:xfrm>
            <a:off x="210425" y="4537166"/>
            <a:ext cx="8723148" cy="339344"/>
            <a:chOff x="210425" y="4537166"/>
            <a:chExt cx="8723148" cy="339344"/>
          </a:xfrm>
        </p:grpSpPr>
        <p:sp>
          <p:nvSpPr>
            <p:cNvPr id="68" name="McK 4. Footnote"/>
            <p:cNvSpPr txBox="1">
              <a:spLocks noChangeArrowheads="1"/>
            </p:cNvSpPr>
            <p:nvPr userDrawn="1"/>
          </p:nvSpPr>
          <p:spPr bwMode="auto">
            <a:xfrm>
              <a:off x="210425" y="4537166"/>
              <a:ext cx="8723148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 smtClean="0">
                  <a:latin typeface="+mn-lt"/>
                </a:rPr>
                <a:t>1 Footnote</a:t>
              </a:r>
            </a:p>
          </p:txBody>
        </p:sp>
        <p:sp>
          <p:nvSpPr>
            <p:cNvPr id="69" name="McK 5. Source"/>
            <p:cNvSpPr>
              <a:spLocks noChangeArrowheads="1"/>
            </p:cNvSpPr>
            <p:nvPr userDrawn="1"/>
          </p:nvSpPr>
          <p:spPr bwMode="auto">
            <a:xfrm>
              <a:off x="210426" y="4722622"/>
              <a:ext cx="776199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469900" indent="-469900" defTabSz="895350">
                <a:tabLst>
                  <a:tab pos="474663" algn="l"/>
                </a:tabLst>
              </a:pPr>
              <a:r>
                <a:rPr lang="en-US" sz="1000" baseline="0" noProof="0" dirty="0" smtClean="0">
                  <a:solidFill>
                    <a:schemeClr val="tx1"/>
                  </a:solidFill>
                  <a:latin typeface="+mn-lt"/>
                </a:rPr>
                <a:t>Source: Source</a:t>
              </a:r>
              <a:endParaRPr lang="en-US" sz="1000" baseline="0" noProof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64" name="Line 38"/>
          <p:cNvSpPr>
            <a:spLocks noChangeShapeType="1"/>
          </p:cNvSpPr>
          <p:nvPr/>
        </p:nvSpPr>
        <p:spPr bwMode="auto">
          <a:xfrm>
            <a:off x="210426" y="768161"/>
            <a:ext cx="872314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91440" tIns="45720" rIns="91440" b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Rectangle 64"/>
          <p:cNvSpPr/>
          <p:nvPr userDrawn="1"/>
        </p:nvSpPr>
        <p:spPr bwMode="auto">
          <a:xfrm>
            <a:off x="210426" y="4908079"/>
            <a:ext cx="1548501" cy="153888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pPr algn="l">
              <a:defRPr/>
            </a:pPr>
            <a:r>
              <a:rPr lang="en-US" sz="1000" b="0" dirty="0" smtClean="0">
                <a:solidFill>
                  <a:srgbClr val="716F73"/>
                </a:solidFill>
                <a:latin typeface="+mj-lt"/>
              </a:rPr>
              <a:t>http://www.strategyppt.com </a:t>
            </a:r>
            <a:endParaRPr lang="en-US" sz="1000" b="0" dirty="0">
              <a:solidFill>
                <a:srgbClr val="716F73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761495" rtl="0" eaLnBrk="1" fontAlgn="base" hangingPunct="1">
        <a:spcBef>
          <a:spcPct val="0"/>
        </a:spcBef>
        <a:spcAft>
          <a:spcPct val="0"/>
        </a:spcAft>
        <a:tabLst>
          <a:tab pos="303788" algn="l"/>
        </a:tabLst>
        <a:defRPr kumimoji="1" sz="3200" b="1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2pPr>
      <a:lvl3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3pPr>
      <a:lvl4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4pPr>
      <a:lvl5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5pPr>
      <a:lvl6pPr marL="388849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6pPr>
      <a:lvl7pPr marL="777697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7pPr>
      <a:lvl8pPr marL="1166546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8pPr>
      <a:lvl9pPr marL="1555394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164721" indent="-163371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5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388849" indent="-222778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0000"/>
        <a:buFont typeface="Arial" charset="0"/>
        <a:buChar char="–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522516" indent="-132317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89000"/>
        <a:buFont typeface="Arial" charset="0"/>
        <a:buChar char="-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6pPr>
      <a:lvl7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7pPr>
      <a:lvl8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8pPr>
      <a:lvl9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9pPr>
    </p:bodyStyle>
    <p:otherStyle>
      <a:defPPr>
        <a:defRPr lang="en-US"/>
      </a:defPPr>
      <a:lvl1pPr marL="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84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7697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46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394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4243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3092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94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078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 rot="16200000">
            <a:off x="3768249" y="2534379"/>
            <a:ext cx="423958" cy="438912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3762373" y="2064581"/>
            <a:ext cx="423958" cy="441835"/>
          </a:xfrm>
          <a:prstGeom prst="round2Same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 rot="16200000">
            <a:off x="3762373" y="1122821"/>
            <a:ext cx="423958" cy="441835"/>
          </a:xfrm>
          <a:prstGeom prst="round2Same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3762373" y="1593155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0426" y="186017"/>
            <a:ext cx="8723148" cy="553998"/>
          </a:xfrm>
        </p:spPr>
        <p:txBody>
          <a:bodyPr/>
          <a:lstStyle/>
          <a:p>
            <a:r>
              <a:rPr lang="en-US" sz="1800" dirty="0" smtClean="0"/>
              <a:t>Project Management / Product Development Timeline and Dashboard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b="0" i="1" dirty="0" smtClean="0"/>
              <a:t>Visualizing multiple data elements over time</a:t>
            </a:r>
            <a:endParaRPr lang="en-US" sz="1800" b="0" i="1" dirty="0"/>
          </a:p>
        </p:txBody>
      </p:sp>
      <p:sp>
        <p:nvSpPr>
          <p:cNvPr id="9" name="Round Same Side Corner Rectangle 8"/>
          <p:cNvSpPr/>
          <p:nvPr/>
        </p:nvSpPr>
        <p:spPr>
          <a:xfrm rot="5400000">
            <a:off x="4613950" y="708231"/>
            <a:ext cx="423959" cy="1271016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9793" y="1098767"/>
            <a:ext cx="6799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APP-102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EU Phase IV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Bond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934639"/>
              </p:ext>
            </p:extLst>
          </p:nvPr>
        </p:nvGraphicFramePr>
        <p:xfrm>
          <a:off x="5063131" y="118173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05412" y="840192"/>
            <a:ext cx="1381378" cy="252377"/>
          </a:xfrm>
          <a:prstGeom prst="rect">
            <a:avLst/>
          </a:prstGeom>
          <a:noFill/>
        </p:spPr>
        <p:txBody>
          <a:bodyPr wrap="square" tIns="18288" bIns="1828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/>
              </a:rPr>
              <a:t>2017</a:t>
            </a:r>
            <a:endParaRPr lang="en-US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Round Same Side Corner Rectangle 12"/>
          <p:cNvSpPr/>
          <p:nvPr/>
        </p:nvSpPr>
        <p:spPr>
          <a:xfrm rot="5400000">
            <a:off x="4613950" y="1178564"/>
            <a:ext cx="423959" cy="1271016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9793" y="1569716"/>
            <a:ext cx="86754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NET-004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Global-US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B. Pitt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55695"/>
              </p:ext>
            </p:extLst>
          </p:nvPr>
        </p:nvGraphicFramePr>
        <p:xfrm>
          <a:off x="5063131" y="1652679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ound Same Side Corner Rectangle 15"/>
          <p:cNvSpPr/>
          <p:nvPr/>
        </p:nvSpPr>
        <p:spPr>
          <a:xfrm rot="5400000">
            <a:off x="4613950" y="1649990"/>
            <a:ext cx="423959" cy="1271016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9793" y="2038159"/>
            <a:ext cx="8915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ASP-113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Global-US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Law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023421"/>
              </p:ext>
            </p:extLst>
          </p:nvPr>
        </p:nvGraphicFramePr>
        <p:xfrm>
          <a:off x="5063131" y="2121122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125855" y="840192"/>
            <a:ext cx="1381378" cy="252377"/>
          </a:xfrm>
          <a:prstGeom prst="rect">
            <a:avLst/>
          </a:prstGeom>
          <a:noFill/>
        </p:spPr>
        <p:txBody>
          <a:bodyPr wrap="square" tIns="18288" bIns="1828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/>
              </a:rPr>
              <a:t>2016</a:t>
            </a:r>
            <a:endParaRPr lang="en-US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74" y="840192"/>
            <a:ext cx="1381378" cy="252377"/>
          </a:xfrm>
          <a:prstGeom prst="rect">
            <a:avLst/>
          </a:prstGeom>
          <a:noFill/>
        </p:spPr>
        <p:txBody>
          <a:bodyPr wrap="square" tIns="18288" bIns="1828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/>
              </a:rPr>
              <a:t>2015</a:t>
            </a:r>
            <a:endParaRPr lang="en-US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93578" y="840192"/>
            <a:ext cx="1381378" cy="252377"/>
          </a:xfrm>
          <a:prstGeom prst="rect">
            <a:avLst/>
          </a:prstGeom>
          <a:noFill/>
        </p:spPr>
        <p:txBody>
          <a:bodyPr wrap="square" tIns="18288" bIns="1828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/>
              </a:rPr>
              <a:t>2019 &amp; Beyond</a:t>
            </a:r>
            <a:endParaRPr lang="en-US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5670" y="840192"/>
            <a:ext cx="1381378" cy="252377"/>
          </a:xfrm>
          <a:prstGeom prst="rect">
            <a:avLst/>
          </a:prstGeom>
          <a:noFill/>
        </p:spPr>
        <p:txBody>
          <a:bodyPr wrap="square" tIns="18288" bIns="1828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libri"/>
              </a:rPr>
              <a:t>2018</a:t>
            </a:r>
            <a:endParaRPr lang="en-US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Round Same Side Corner Rectangle 22"/>
          <p:cNvSpPr/>
          <p:nvPr/>
        </p:nvSpPr>
        <p:spPr>
          <a:xfrm rot="5400000">
            <a:off x="6397948" y="70880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5558006" y="1123980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2491" y="1098767"/>
            <a:ext cx="7713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APP-201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EU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K. George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94427" y="1217619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Jun 30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1454"/>
              </p:ext>
            </p:extLst>
          </p:nvPr>
        </p:nvGraphicFramePr>
        <p:xfrm>
          <a:off x="6844540" y="118173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Round Same Side Corner Rectangle 27"/>
          <p:cNvSpPr/>
          <p:nvPr/>
        </p:nvSpPr>
        <p:spPr>
          <a:xfrm rot="5400000">
            <a:off x="6400624" y="1179141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29" name="Round Same Side Corner Rectangle 28"/>
          <p:cNvSpPr/>
          <p:nvPr/>
        </p:nvSpPr>
        <p:spPr>
          <a:xfrm rot="16200000">
            <a:off x="5560682" y="1593155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51991" y="1569716"/>
            <a:ext cx="8915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NET-005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Global-US Phase III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A. Jolie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94427" y="1662582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Jun -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Jul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716353"/>
              </p:ext>
            </p:extLst>
          </p:nvPr>
        </p:nvGraphicFramePr>
        <p:xfrm>
          <a:off x="6847216" y="1652679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" name="Round Same Side Corner Rectangle 32"/>
          <p:cNvSpPr/>
          <p:nvPr/>
        </p:nvSpPr>
        <p:spPr>
          <a:xfrm rot="5400000">
            <a:off x="8177939" y="70880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000000"/>
              </a:solidFill>
            </a:endParaRPr>
          </a:p>
        </p:txBody>
      </p:sp>
      <p:sp>
        <p:nvSpPr>
          <p:cNvPr id="34" name="Round Same Side Corner Rectangle 33"/>
          <p:cNvSpPr/>
          <p:nvPr/>
        </p:nvSpPr>
        <p:spPr>
          <a:xfrm rot="16200000">
            <a:off x="7322095" y="1122817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721123" y="1098767"/>
            <a:ext cx="70724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PSD-009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China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Zhou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45463" y="1209166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Jul 2019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601751"/>
              </p:ext>
            </p:extLst>
          </p:nvPr>
        </p:nvGraphicFramePr>
        <p:xfrm>
          <a:off x="8617216" y="118173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3702412" y="3430015"/>
            <a:ext cx="1778715" cy="477054"/>
            <a:chOff x="5504999" y="3615965"/>
            <a:chExt cx="1778715" cy="477054"/>
          </a:xfrm>
        </p:grpSpPr>
        <p:sp>
          <p:nvSpPr>
            <p:cNvPr id="39" name="Round Same Side Corner Rectangle 38"/>
            <p:cNvSpPr/>
            <p:nvPr/>
          </p:nvSpPr>
          <p:spPr>
            <a:xfrm rot="5400000">
              <a:off x="6436803" y="3226005"/>
              <a:ext cx="423959" cy="1269863"/>
            </a:xfrm>
            <a:prstGeom prst="round2Same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 smtClean="0">
                <a:solidFill>
                  <a:srgbClr val="FFFFFF"/>
                </a:solidFill>
              </a:endParaRPr>
            </a:p>
          </p:txBody>
        </p:sp>
        <p:sp>
          <p:nvSpPr>
            <p:cNvPr id="40" name="Round Same Side Corner Rectangle 39"/>
            <p:cNvSpPr/>
            <p:nvPr/>
          </p:nvSpPr>
          <p:spPr>
            <a:xfrm rot="16200000">
              <a:off x="5580959" y="3640015"/>
              <a:ext cx="423958" cy="441835"/>
            </a:xfrm>
            <a:prstGeom prst="round2Same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 smtClean="0">
                <a:solidFill>
                  <a:srgbClr val="FFFFFF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978622" y="3615965"/>
              <a:ext cx="731290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Calibri"/>
                </a:rPr>
                <a:t>ASP-112</a:t>
              </a:r>
              <a:endParaRPr lang="en-US" sz="1100" b="1" dirty="0" smtClean="0">
                <a:solidFill>
                  <a:srgbClr val="000000"/>
                </a:solidFill>
                <a:latin typeface="Calibri"/>
              </a:endParaRPr>
            </a:p>
            <a:p>
              <a:r>
                <a:rPr lang="en-US" sz="700" b="1" dirty="0" smtClean="0">
                  <a:solidFill>
                    <a:srgbClr val="000000"/>
                  </a:solidFill>
                  <a:latin typeface="Calibri"/>
                </a:rPr>
                <a:t>China Phase III</a:t>
              </a:r>
              <a:endParaRPr lang="en-US" sz="700" b="1" dirty="0" smtClean="0">
                <a:solidFill>
                  <a:srgbClr val="000000"/>
                </a:solidFill>
                <a:latin typeface="Calibri"/>
              </a:endParaRPr>
            </a:p>
            <a:p>
              <a:r>
                <a:rPr lang="en-US" sz="700" b="1" dirty="0" smtClean="0">
                  <a:solidFill>
                    <a:srgbClr val="000000"/>
                  </a:solidFill>
                  <a:latin typeface="Calibri"/>
                </a:rPr>
                <a:t>Lead: B. Lee</a:t>
              </a:r>
              <a:endParaRPr lang="en-US" sz="700" b="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04999" y="3740101"/>
              <a:ext cx="5705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u="sng" dirty="0" smtClean="0">
                  <a:solidFill>
                    <a:srgbClr val="000000"/>
                  </a:solidFill>
                  <a:latin typeface="Calibri"/>
                </a:rPr>
                <a:t>Target: </a:t>
              </a:r>
              <a:r>
                <a:rPr lang="en-US" sz="600" b="1" dirty="0" smtClean="0">
                  <a:solidFill>
                    <a:srgbClr val="000000"/>
                  </a:solidFill>
                  <a:latin typeface="Calibri"/>
                </a:rPr>
                <a:t/>
              </a:r>
              <a:br>
                <a:rPr lang="en-US" sz="600" b="1" dirty="0" smtClean="0">
                  <a:solidFill>
                    <a:srgbClr val="000000"/>
                  </a:solidFill>
                  <a:latin typeface="Calibri"/>
                </a:rPr>
              </a:br>
              <a:r>
                <a:rPr lang="en-US" sz="600" b="1" dirty="0" smtClean="0">
                  <a:solidFill>
                    <a:srgbClr val="000000"/>
                  </a:solidFill>
                  <a:latin typeface="Calibri"/>
                </a:rPr>
                <a:t>Jun 30</a:t>
              </a:r>
            </a:p>
          </p:txBody>
        </p:sp>
      </p:grp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82456"/>
              </p:ext>
            </p:extLst>
          </p:nvPr>
        </p:nvGraphicFramePr>
        <p:xfrm>
          <a:off x="5073493" y="3518044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Round Same Side Corner Rectangle 43"/>
          <p:cNvSpPr/>
          <p:nvPr/>
        </p:nvSpPr>
        <p:spPr>
          <a:xfrm rot="5400000">
            <a:off x="2822996" y="70880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45" name="Round Same Side Corner Rectangle 44"/>
          <p:cNvSpPr/>
          <p:nvPr/>
        </p:nvSpPr>
        <p:spPr>
          <a:xfrm rot="16200000">
            <a:off x="1977065" y="1122821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67539" y="1098767"/>
            <a:ext cx="6799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APP-101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EU Phase III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Bond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15676" y="1361807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Q1 2016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709348"/>
              </p:ext>
            </p:extLst>
          </p:nvPr>
        </p:nvGraphicFramePr>
        <p:xfrm>
          <a:off x="3269051" y="118173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9" name="Round Same Side Corner Rectangle 48"/>
          <p:cNvSpPr/>
          <p:nvPr/>
        </p:nvSpPr>
        <p:spPr>
          <a:xfrm rot="5400000">
            <a:off x="2822996" y="1179141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67539" y="1569716"/>
            <a:ext cx="84350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NET-003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Global-US Phase 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B. Pitt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349545"/>
              </p:ext>
            </p:extLst>
          </p:nvPr>
        </p:nvGraphicFramePr>
        <p:xfrm>
          <a:off x="3269051" y="1652679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ound Same Side Corner Rectangle 51"/>
          <p:cNvSpPr/>
          <p:nvPr/>
        </p:nvSpPr>
        <p:spPr>
          <a:xfrm rot="5400000">
            <a:off x="2822996" y="165056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67539" y="2038159"/>
            <a:ext cx="84350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ASP-112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Global-US Phase 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Law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5716"/>
              </p:ext>
            </p:extLst>
          </p:nvPr>
        </p:nvGraphicFramePr>
        <p:xfrm>
          <a:off x="3269051" y="2121122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5" name="Round Same Side Corner Rectangle 54"/>
          <p:cNvSpPr/>
          <p:nvPr/>
        </p:nvSpPr>
        <p:spPr>
          <a:xfrm rot="5400000">
            <a:off x="2822996" y="2583956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67539" y="2978978"/>
            <a:ext cx="73609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CVD-223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Japan Phase III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E. Honda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324235"/>
              </p:ext>
            </p:extLst>
          </p:nvPr>
        </p:nvGraphicFramePr>
        <p:xfrm>
          <a:off x="3269051" y="3061941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8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92" y="1229974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ound Same Side Corner Rectangle 58"/>
          <p:cNvSpPr/>
          <p:nvPr/>
        </p:nvSpPr>
        <p:spPr>
          <a:xfrm rot="16200000">
            <a:off x="1977065" y="1593155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15676" y="1812458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Q1 2016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61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92" y="1684959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ound Same Side Corner Rectangle 61"/>
          <p:cNvSpPr/>
          <p:nvPr/>
        </p:nvSpPr>
        <p:spPr>
          <a:xfrm rot="16200000">
            <a:off x="1977065" y="2064581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915676" y="2289271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Q2 2016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64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92" y="2157438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ound Same Side Corner Rectangle 64"/>
          <p:cNvSpPr/>
          <p:nvPr/>
        </p:nvSpPr>
        <p:spPr>
          <a:xfrm rot="5400000">
            <a:off x="1046285" y="70880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66" name="Round Same Side Corner Rectangle 65"/>
          <p:cNvSpPr/>
          <p:nvPr/>
        </p:nvSpPr>
        <p:spPr>
          <a:xfrm rot="16200000">
            <a:off x="190441" y="1122821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90828" y="1098767"/>
            <a:ext cx="7200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ASP-111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China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B. </a:t>
            </a:r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Lee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8235" y="1362860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Q1 2015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694977"/>
              </p:ext>
            </p:extLst>
          </p:nvPr>
        </p:nvGraphicFramePr>
        <p:xfrm>
          <a:off x="1485562" y="118173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" name="Round Same Side Corner Rectangle 69"/>
          <p:cNvSpPr/>
          <p:nvPr/>
        </p:nvSpPr>
        <p:spPr>
          <a:xfrm rot="5400000">
            <a:off x="1048961" y="1179756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0328" y="1569716"/>
            <a:ext cx="73609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CVD</a:t>
            </a:r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-222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Japan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I. Suzuki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018667"/>
              </p:ext>
            </p:extLst>
          </p:nvPr>
        </p:nvGraphicFramePr>
        <p:xfrm>
          <a:off x="1488238" y="1642740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99788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3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2" y="1231027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ound Same Side Corner Rectangle 73"/>
          <p:cNvSpPr/>
          <p:nvPr/>
        </p:nvSpPr>
        <p:spPr>
          <a:xfrm rot="16200000">
            <a:off x="196199" y="1593155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8235" y="1813511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Q3 2015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6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30" y="1686012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 Same Side Corner Rectangle 76"/>
          <p:cNvSpPr/>
          <p:nvPr/>
        </p:nvSpPr>
        <p:spPr>
          <a:xfrm rot="5400000">
            <a:off x="8188786" y="1179141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000000"/>
              </a:solidFill>
            </a:endParaRPr>
          </a:p>
        </p:txBody>
      </p:sp>
      <p:sp>
        <p:nvSpPr>
          <p:cNvPr id="78" name="Round Same Side Corner Rectangle 77"/>
          <p:cNvSpPr/>
          <p:nvPr/>
        </p:nvSpPr>
        <p:spPr>
          <a:xfrm rot="16200000">
            <a:off x="7332942" y="1593155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721123" y="1569716"/>
            <a:ext cx="76174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RAR-033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err="1" smtClean="0">
                <a:solidFill>
                  <a:srgbClr val="000000"/>
                </a:solidFill>
                <a:latin typeface="Calibri"/>
              </a:rPr>
              <a:t>LatAm</a:t>
            </a:r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 Phase III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Lo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256310" y="1670281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Jul 2019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139771"/>
              </p:ext>
            </p:extLst>
          </p:nvPr>
        </p:nvGraphicFramePr>
        <p:xfrm>
          <a:off x="8628063" y="1652679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" name="Round Same Side Corner Rectangle 81"/>
          <p:cNvSpPr/>
          <p:nvPr/>
        </p:nvSpPr>
        <p:spPr>
          <a:xfrm rot="5400000">
            <a:off x="8186057" y="1650567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000000"/>
              </a:solidFill>
            </a:endParaRPr>
          </a:p>
        </p:txBody>
      </p:sp>
      <p:sp>
        <p:nvSpPr>
          <p:cNvPr id="83" name="Round Same Side Corner Rectangle 82"/>
          <p:cNvSpPr/>
          <p:nvPr/>
        </p:nvSpPr>
        <p:spPr>
          <a:xfrm rot="16200000">
            <a:off x="7330213" y="2064581"/>
            <a:ext cx="423958" cy="441835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721123" y="2038159"/>
            <a:ext cx="7713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PPT-228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EU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K. George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253581" y="2131151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Q4 2020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227420"/>
              </p:ext>
            </p:extLst>
          </p:nvPr>
        </p:nvGraphicFramePr>
        <p:xfrm>
          <a:off x="8625334" y="2121122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7" name="TextBox 86"/>
          <p:cNvSpPr txBox="1"/>
          <p:nvPr/>
        </p:nvSpPr>
        <p:spPr>
          <a:xfrm>
            <a:off x="76948" y="3897544"/>
            <a:ext cx="1683606" cy="1000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LEGEND</a:t>
            </a:r>
          </a:p>
          <a:p>
            <a:pPr algn="ctr"/>
            <a:endParaRPr lang="en-US" sz="500" b="1" u="sng" dirty="0" smtClean="0">
              <a:solidFill>
                <a:srgbClr val="000000"/>
              </a:solidFill>
              <a:latin typeface="Calibri"/>
            </a:endParaRP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APP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=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Example Text</a:t>
            </a:r>
            <a:endParaRPr lang="en-US" sz="600" dirty="0" smtClean="0">
              <a:solidFill>
                <a:srgbClr val="000000"/>
              </a:solidFill>
              <a:latin typeface="Calibri"/>
            </a:endParaRP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CVD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=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Sample text for you</a:t>
            </a:r>
            <a:endParaRPr lang="en-US" sz="600" dirty="0" smtClean="0">
              <a:solidFill>
                <a:srgbClr val="000000"/>
              </a:solidFill>
              <a:latin typeface="Calibri"/>
            </a:endParaRP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NET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Space for your description</a:t>
            </a: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ASP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Example Text</a:t>
            </a: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PDT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Sample text for you</a:t>
            </a: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PPT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Space for your description </a:t>
            </a: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RAR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Example Text</a:t>
            </a:r>
          </a:p>
          <a:p>
            <a:pPr marL="55563" indent="-55563"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PSD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600" dirty="0">
                <a:solidFill>
                  <a:srgbClr val="000000"/>
                </a:solidFill>
                <a:latin typeface="Calibri"/>
              </a:rPr>
              <a:t>= Sample text for </a:t>
            </a:r>
            <a:r>
              <a:rPr lang="en-US" sz="600" dirty="0" smtClean="0">
                <a:solidFill>
                  <a:srgbClr val="000000"/>
                </a:solidFill>
                <a:latin typeface="Calibri"/>
              </a:rPr>
              <a:t>you</a:t>
            </a:r>
            <a:endParaRPr lang="en-US" sz="6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Round Same Side Corner Rectangle 87"/>
          <p:cNvSpPr/>
          <p:nvPr/>
        </p:nvSpPr>
        <p:spPr>
          <a:xfrm rot="16200000">
            <a:off x="1977065" y="2997970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915676" y="3223743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Q2 2016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90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92" y="3096437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180220"/>
              </p:ext>
            </p:extLst>
          </p:nvPr>
        </p:nvGraphicFramePr>
        <p:xfrm>
          <a:off x="1809191" y="4443223"/>
          <a:ext cx="1688532" cy="438912"/>
        </p:xfrm>
        <a:graphic>
          <a:graphicData uri="http://schemas.openxmlformats.org/drawingml/2006/table">
            <a:tbl>
              <a:tblPr/>
              <a:tblGrid>
                <a:gridCol w="93830"/>
                <a:gridCol w="1594702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Completed</a:t>
                      </a:r>
                    </a:p>
                  </a:txBody>
                  <a:tcPr marL="18288" marR="0" marT="9144" marB="914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track</a:t>
                      </a:r>
                      <a:r>
                        <a:rPr lang="en-US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completion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288" marR="0" marT="9144" marB="914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Risks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with no impact on timeline, need follow up</a:t>
                      </a:r>
                    </a:p>
                  </a:txBody>
                  <a:tcPr marL="18288" marR="0" marT="9144" marB="914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Delay with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impact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timeline,</a:t>
                      </a:r>
                      <a:r>
                        <a:rPr lang="en-US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need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escalation</a:t>
                      </a:r>
                    </a:p>
                  </a:txBody>
                  <a:tcPr marL="18288" marR="0" marT="9144" marB="9144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7765838" y="273913"/>
            <a:ext cx="1378162" cy="2462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alibri"/>
              </a:rPr>
              <a:t>UPDATED as </a:t>
            </a:r>
            <a:r>
              <a:rPr lang="en-US" sz="1000" b="1" dirty="0" smtClean="0">
                <a:solidFill>
                  <a:schemeClr val="bg1"/>
                </a:solidFill>
                <a:latin typeface="Calibri"/>
              </a:rPr>
              <a:t>of </a:t>
            </a:r>
            <a:r>
              <a:rPr lang="en-US" sz="1000" b="1" dirty="0" smtClean="0">
                <a:solidFill>
                  <a:schemeClr val="bg1"/>
                </a:solidFill>
                <a:latin typeface="Calibri"/>
              </a:rPr>
              <a:t>XXX</a:t>
            </a:r>
            <a:endParaRPr lang="en-US" sz="10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154207" y="2509232"/>
            <a:ext cx="76174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PDT-889</a:t>
            </a:r>
          </a:p>
          <a:p>
            <a:r>
              <a:rPr lang="en-US" sz="700" b="1" dirty="0" err="1" smtClean="0">
                <a:solidFill>
                  <a:srgbClr val="000000"/>
                </a:solidFill>
                <a:latin typeface="Calibri"/>
              </a:rPr>
              <a:t>LatAm</a:t>
            </a:r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 Phase III</a:t>
            </a:r>
            <a:endParaRPr lang="en-US" sz="700" b="1" baseline="30000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Iglesias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Round Same Side Corner Rectangle 93"/>
          <p:cNvSpPr/>
          <p:nvPr/>
        </p:nvSpPr>
        <p:spPr>
          <a:xfrm rot="5400000">
            <a:off x="4618364" y="2118327"/>
            <a:ext cx="423960" cy="1271016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219169"/>
              </p:ext>
            </p:extLst>
          </p:nvPr>
        </p:nvGraphicFramePr>
        <p:xfrm>
          <a:off x="5067545" y="2587983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Round Same Side Corner Rectangle 95"/>
          <p:cNvSpPr/>
          <p:nvPr/>
        </p:nvSpPr>
        <p:spPr>
          <a:xfrm rot="5400000">
            <a:off x="2822996" y="2117851"/>
            <a:ext cx="423959" cy="1269863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367539" y="2507811"/>
            <a:ext cx="7537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PDT-888</a:t>
            </a:r>
            <a:endParaRPr lang="en-US" sz="11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err="1" smtClean="0">
                <a:solidFill>
                  <a:srgbClr val="000000"/>
                </a:solidFill>
                <a:latin typeface="Calibri"/>
              </a:rPr>
              <a:t>LatAm</a:t>
            </a:r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 Phase II</a:t>
            </a:r>
            <a:endParaRPr lang="en-US" sz="7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J. Iglesias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126697"/>
              </p:ext>
            </p:extLst>
          </p:nvPr>
        </p:nvGraphicFramePr>
        <p:xfrm>
          <a:off x="3269051" y="2590774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777697" rtl="0" eaLnBrk="1" latinLnBrk="0" hangingPunct="1"/>
                      <a:r>
                        <a:rPr kumimoji="1" lang="en-US" sz="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Type C</a:t>
                      </a:r>
                      <a:endParaRPr kumimoji="1" lang="en-US" sz="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9" name="Round Same Side Corner Rectangle 98"/>
          <p:cNvSpPr/>
          <p:nvPr/>
        </p:nvSpPr>
        <p:spPr>
          <a:xfrm rot="16200000">
            <a:off x="1977065" y="2532413"/>
            <a:ext cx="423958" cy="441835"/>
          </a:xfrm>
          <a:prstGeom prst="round2Same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915676" y="2752576"/>
            <a:ext cx="570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smtClean="0">
                <a:solidFill>
                  <a:srgbClr val="FFFFFF"/>
                </a:solidFill>
                <a:latin typeface="Calibri"/>
              </a:rPr>
              <a:t>Q2 2016</a:t>
            </a:r>
            <a:endParaRPr lang="en-US" sz="600" b="1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01" name="Picture 2" descr="http://www.iconsdb.com/icons/download/white/checked-checkbox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92" y="2625270"/>
            <a:ext cx="171196" cy="1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3702412" y="2608843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Jun 30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Round Same Side Corner Rectangle 102"/>
          <p:cNvSpPr/>
          <p:nvPr/>
        </p:nvSpPr>
        <p:spPr>
          <a:xfrm rot="16200000">
            <a:off x="3777774" y="2991711"/>
            <a:ext cx="423958" cy="438912"/>
          </a:xfrm>
          <a:prstGeom prst="round2Same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163732" y="2966564"/>
            <a:ext cx="7409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/>
              </a:rPr>
              <a:t>CVD-224</a:t>
            </a: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Japan Phase IV</a:t>
            </a:r>
            <a:endParaRPr lang="en-US" sz="700" b="1" baseline="30000" dirty="0" smtClean="0">
              <a:solidFill>
                <a:srgbClr val="000000"/>
              </a:solidFill>
              <a:latin typeface="Calibri"/>
            </a:endParaRPr>
          </a:p>
          <a:p>
            <a:r>
              <a:rPr lang="en-US" sz="700" b="1" dirty="0" smtClean="0">
                <a:solidFill>
                  <a:srgbClr val="000000"/>
                </a:solidFill>
                <a:latin typeface="Calibri"/>
              </a:rPr>
              <a:t>Lead: E. Honda</a:t>
            </a:r>
            <a:endParaRPr lang="en-US" sz="7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Round Same Side Corner Rectangle 104"/>
          <p:cNvSpPr/>
          <p:nvPr/>
        </p:nvSpPr>
        <p:spPr>
          <a:xfrm rot="5400000">
            <a:off x="4627889" y="2575659"/>
            <a:ext cx="423960" cy="1271016"/>
          </a:xfrm>
          <a:prstGeom prst="round2Same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rgbClr val="FFFFFF"/>
              </a:solidFill>
            </a:endParaRPr>
          </a:p>
        </p:txBody>
      </p:sp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23605"/>
              </p:ext>
            </p:extLst>
          </p:nvPr>
        </p:nvGraphicFramePr>
        <p:xfrm>
          <a:off x="5077070" y="3045315"/>
          <a:ext cx="336605" cy="32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6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A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B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Type C</a:t>
                      </a:r>
                      <a:endParaRPr lang="en-US" sz="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marT="9144" marB="914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3711937" y="3066175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Jul 31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694935" y="1217619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Apr 30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704460" y="1674951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May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31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694935" y="2150771"/>
            <a:ext cx="57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u="sng" dirty="0" smtClean="0">
                <a:solidFill>
                  <a:srgbClr val="000000"/>
                </a:solidFill>
                <a:latin typeface="Calibri"/>
              </a:rPr>
              <a:t>Target: </a:t>
            </a: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z="600" b="1" dirty="0" smtClean="0">
                <a:solidFill>
                  <a:srgbClr val="000000"/>
                </a:solidFill>
                <a:latin typeface="Calibri"/>
              </a:rPr>
            </a:br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Jun 30</a:t>
            </a:r>
            <a:endParaRPr lang="en-US" sz="600" b="1" dirty="0" smtClean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94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 reqver=&quot;21047&quot;&gt;&lt;version val=&quot;2325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d-%1-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d&lt;/m_strFormatTime&gt;&lt;/m_precDefaultDay&gt;&lt;m_mruColor&gt;&lt;m_vecMRU length=&quot;1&quot;&gt;&lt;elem m_fUsage=&quot;1.00000000000000000000E+000&quot;&gt;&lt;m_msothmcolidx val=&quot;0&quot;/&gt;&lt;m_rgb r=&quot;d1&quot; g=&quot;eb&quot; b=&quot;fe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ISNEWSLIDENUMBER" val="False"/>
  <p:tag name="PREVIOUSNAME" val="C:\Users\Hiromi Nose\Documents\AGE Asia Growth\ET dashboard\November\20151113 Country operational dashboard - November v20_clean.pptx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mgen_CF_AGE184">
  <a:themeElements>
    <a:clrScheme name="Current">
      <a:dk1>
        <a:srgbClr val="000000"/>
      </a:dk1>
      <a:lt1>
        <a:srgbClr val="FFFFFF"/>
      </a:lt1>
      <a:dk2>
        <a:srgbClr val="0063C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808080"/>
      </a:accent6>
      <a:hlink>
        <a:srgbClr val="F3C108"/>
      </a:hlink>
      <a:folHlink>
        <a:srgbClr val="D34D2F"/>
      </a:folHlink>
    </a:clrScheme>
    <a:fontScheme name="Custom 328">
      <a:majorFont>
        <a:latin typeface="Calibri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63C3"/>
        </a:dk2>
        <a:lt2>
          <a:srgbClr val="00BCE4"/>
        </a:lt2>
        <a:accent1>
          <a:srgbClr val="0063C3"/>
        </a:accent1>
        <a:accent2>
          <a:srgbClr val="88C765"/>
        </a:accent2>
        <a:accent3>
          <a:srgbClr val="F3C108"/>
        </a:accent3>
        <a:accent4>
          <a:srgbClr val="D34D2F"/>
        </a:accent4>
        <a:accent5>
          <a:srgbClr val="597B7C"/>
        </a:accent5>
        <a:accent6>
          <a:srgbClr val="808080"/>
        </a:accent6>
        <a:hlink>
          <a:srgbClr val="F3C108"/>
        </a:hlink>
        <a:folHlink>
          <a:srgbClr val="D34D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Amgen_CF_AGE184</Template>
  <TotalTime>53516</TotalTime>
  <Words>391</Words>
  <Application>Microsoft Office PowerPoint</Application>
  <PresentationFormat>On-screen Show (16:9)</PresentationFormat>
  <Paragraphs>151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Amgen_CF_AGE184</vt:lpstr>
      <vt:lpstr>think-cell Slide</vt:lpstr>
      <vt:lpstr>Project Management / Product Development Timeline and Dashboard Visualizing multiple data elements over time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document</dc:title>
  <dc:creator>dmiu@amgen.com</dc:creator>
  <cp:lastModifiedBy>Miu, Derrick</cp:lastModifiedBy>
  <cp:revision>4987</cp:revision>
  <cp:lastPrinted>2015-10-12T07:27:59Z</cp:lastPrinted>
  <dcterms:created xsi:type="dcterms:W3CDTF">2015-07-13T15:56:13Z</dcterms:created>
  <dcterms:modified xsi:type="dcterms:W3CDTF">2016-06-09T02:14:35Z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日付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VGCompatibilityCheck Run By">
    <vt:lpwstr>Chandrasekar N</vt:lpwstr>
  </property>
  <property fmtid="{D5CDD505-2E9C-101B-9397-08002B2CF9AE}" pid="10" name="VGCompatibilityCheck Run On ">
    <vt:lpwstr>8/14/2014 1:06:54 PM</vt:lpwstr>
  </property>
  <property fmtid="{D5CDD505-2E9C-101B-9397-08002B2CF9AE}" pid="11" name="DocID">
    <vt:lpwstr>DOC ID</vt:lpwstr>
  </property>
  <property fmtid="{D5CDD505-2E9C-101B-9397-08002B2CF9AE}" pid="12" name="Office2010WasSaved">
    <vt:lpwstr>1</vt:lpwstr>
  </property>
</Properties>
</file>