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836" r:id="rId2"/>
    <p:sldId id="840" r:id="rId3"/>
    <p:sldId id="839" r:id="rId4"/>
  </p:sldIdLst>
  <p:sldSz cx="9144000" cy="5143500" type="screen16x9"/>
  <p:notesSz cx="6797675" cy="9872663"/>
  <p:custDataLst>
    <p:tags r:id="rId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8884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777697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166546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55539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333092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2721940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110789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8" pos="1837" userDrawn="1">
          <p15:clr>
            <a:srgbClr val="A4A3A4"/>
          </p15:clr>
        </p15:guide>
        <p15:guide id="10" orient="horz" pos="2754" userDrawn="1">
          <p15:clr>
            <a:srgbClr val="A4A3A4"/>
          </p15:clr>
        </p15:guide>
        <p15:guide id="11" orient="horz" pos="418" userDrawn="1">
          <p15:clr>
            <a:srgbClr val="A4A3A4"/>
          </p15:clr>
        </p15:guide>
        <p15:guide id="13" orient="horz" pos="2958" userDrawn="1">
          <p15:clr>
            <a:srgbClr val="A4A3A4"/>
          </p15:clr>
        </p15:guide>
        <p15:guide id="15" orient="horz" pos="2346" userDrawn="1">
          <p15:clr>
            <a:srgbClr val="A4A3A4"/>
          </p15:clr>
        </p15:guide>
        <p15:guide id="16" pos="4329">
          <p15:clr>
            <a:srgbClr val="A4A3A4"/>
          </p15:clr>
        </p15:guide>
        <p15:guide id="17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204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  <p15:guide id="5" orient="horz" pos="3088">
          <p15:clr>
            <a:srgbClr val="A4A3A4"/>
          </p15:clr>
        </p15:guide>
        <p15:guide id="6" orient="horz" pos="3110">
          <p15:clr>
            <a:srgbClr val="A4A3A4"/>
          </p15:clr>
        </p15:guide>
        <p15:guide id="7" pos="2137">
          <p15:clr>
            <a:srgbClr val="A4A3A4"/>
          </p15:clr>
        </p15:guide>
        <p15:guide id="8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m, Nancy" initials="LN" lastIdx="96" clrIdx="0"/>
  <p:cmAuthor id="1" name="Jay Park" initials="JP" lastIdx="15" clrIdx="1"/>
  <p:cmAuthor id="2" name="Goldielyn Limsiy" initials="GL" lastIdx="5" clrIdx="2">
    <p:extLst/>
  </p:cmAuthor>
  <p:cmAuthor id="3" name="Chung, Winnie" initials="CW" lastIdx="1" clrIdx="3"/>
  <p:cmAuthor id="4" name="Hiromi Nose" initials="HN" lastIdx="75" clrIdx="4">
    <p:extLst/>
  </p:cmAuthor>
  <p:cmAuthor id="5" name="Miu, Derrick" initials="MD" lastIdx="6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E6"/>
    <a:srgbClr val="0065A0"/>
    <a:srgbClr val="0065CC"/>
    <a:srgbClr val="FF6600"/>
    <a:srgbClr val="FF3300"/>
    <a:srgbClr val="F9F9F9"/>
    <a:srgbClr val="E55A05"/>
    <a:srgbClr val="FFFFFF"/>
    <a:srgbClr val="00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97869" autoAdjust="0"/>
  </p:normalViewPr>
  <p:slideViewPr>
    <p:cSldViewPr snapToGrid="0">
      <p:cViewPr>
        <p:scale>
          <a:sx n="80" d="100"/>
          <a:sy n="80" d="100"/>
        </p:scale>
        <p:origin x="1158" y="216"/>
      </p:cViewPr>
      <p:guideLst>
        <p:guide pos="1837"/>
        <p:guide orient="horz" pos="2754"/>
        <p:guide orient="horz" pos="418"/>
        <p:guide orient="horz" pos="2958"/>
        <p:guide orient="horz" pos="2346"/>
        <p:guide pos="4329"/>
        <p:guide pos="295"/>
      </p:guideLst>
    </p:cSldViewPr>
  </p:slideViewPr>
  <p:outlineViewPr>
    <p:cViewPr>
      <p:scale>
        <a:sx n="33" d="100"/>
        <a:sy n="33" d="100"/>
      </p:scale>
      <p:origin x="0" y="-19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2964" y="-96"/>
      </p:cViewPr>
      <p:guideLst>
        <p:guide orient="horz" pos="2908"/>
        <p:guide pos="2204"/>
        <p:guide orient="horz" pos="2928"/>
        <p:guide pos="2208"/>
        <p:guide orient="horz" pos="3088"/>
        <p:guide orient="horz" pos="3110"/>
        <p:guide pos="213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57637" y="4688494"/>
            <a:ext cx="6282409" cy="107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348876" y="9494398"/>
            <a:ext cx="191168" cy="18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539982" y="110142"/>
            <a:ext cx="66" cy="12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293688" y="844550"/>
            <a:ext cx="621030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5" rIns="91428" bIns="45715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99912" indent="-98563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255182" indent="-153919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363196" indent="-106664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461758" indent="-97212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3092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1940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0789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4617709"/>
              </p:ext>
            </p:extLst>
          </p:nvPr>
        </p:nvGraphicFramePr>
        <p:xfrm>
          <a:off x="1441" y="1216"/>
          <a:ext cx="1440" cy="1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331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1" y="1216"/>
                        <a:ext cx="1440" cy="1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513556" y="2060705"/>
            <a:ext cx="8116888" cy="52322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>
              <a:defRPr sz="3400" b="1" baseline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3556" y="3349536"/>
            <a:ext cx="8116888" cy="307777"/>
          </a:xfrm>
          <a:ln>
            <a:noFill/>
          </a:ln>
        </p:spPr>
        <p:txBody>
          <a:bodyPr wrap="square">
            <a:spAutoFit/>
          </a:bodyPr>
          <a:lstStyle>
            <a:lvl1pPr algn="l">
              <a:defRPr sz="2000" baseline="0"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subtitle style</a:t>
            </a:r>
            <a:endParaRPr lang="en-US" altLang="ja-JP" noProof="0" dirty="0" smtClean="0"/>
          </a:p>
        </p:txBody>
      </p:sp>
      <p:grpSp>
        <p:nvGrpSpPr>
          <p:cNvPr id="3" name="McK Title Elements" hidden="1"/>
          <p:cNvGrpSpPr/>
          <p:nvPr userDrawn="1"/>
        </p:nvGrpSpPr>
        <p:grpSpPr bwMode="auto">
          <a:xfrm>
            <a:off x="513556" y="4158768"/>
            <a:ext cx="4935538" cy="483276"/>
            <a:chOff x="2640013" y="4931231"/>
            <a:chExt cx="4935538" cy="483276"/>
          </a:xfrm>
        </p:grpSpPr>
        <p:sp>
          <p:nvSpPr>
            <p:cNvPr id="18" name="McK Document type"/>
            <p:cNvSpPr txBox="1">
              <a:spLocks noChangeArrowheads="1"/>
            </p:cNvSpPr>
            <p:nvPr userDrawn="1"/>
          </p:nvSpPr>
          <p:spPr bwMode="auto">
            <a:xfrm>
              <a:off x="2640013" y="493123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Document type</a:t>
              </a:r>
            </a:p>
          </p:txBody>
        </p:sp>
        <p:sp>
          <p:nvSpPr>
            <p:cNvPr id="19" name="McK Date"/>
            <p:cNvSpPr txBox="1">
              <a:spLocks noChangeArrowheads="1"/>
            </p:cNvSpPr>
            <p:nvPr userDrawn="1"/>
          </p:nvSpPr>
          <p:spPr bwMode="auto">
            <a:xfrm>
              <a:off x="2640013" y="519906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Date</a:t>
              </a:r>
            </a:p>
          </p:txBody>
        </p:sp>
      </p:grpSp>
      <p:sp>
        <p:nvSpPr>
          <p:cNvPr id="9" name="Line 19"/>
          <p:cNvSpPr>
            <a:spLocks noChangeShapeType="1"/>
          </p:cNvSpPr>
          <p:nvPr userDrawn="1"/>
        </p:nvSpPr>
        <p:spPr bwMode="auto">
          <a:xfrm>
            <a:off x="513556" y="1445419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31"/>
          <p:cNvSpPr>
            <a:spLocks noChangeShapeType="1"/>
          </p:cNvSpPr>
          <p:nvPr userDrawn="1"/>
        </p:nvSpPr>
        <p:spPr bwMode="auto">
          <a:xfrm>
            <a:off x="513556" y="3199210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432238"/>
            <a:ext cx="8723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</p:spTree>
    <p:extLst>
      <p:ext uri="{BB962C8B-B14F-4D97-AF65-F5344CB8AC3E}">
        <p14:creationId xmlns:p14="http://schemas.microsoft.com/office/powerpoint/2010/main" val="9963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29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9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27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764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0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29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24" Type="http://schemas.openxmlformats.org/officeDocument/2006/relationships/tags" Target="../tags/tag13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31" Type="http://schemas.openxmlformats.org/officeDocument/2006/relationships/tags" Target="../tags/tag2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tags" Target="../tags/tag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623498525"/>
              </p:ext>
            </p:extLst>
          </p:nvPr>
        </p:nvGraphicFramePr>
        <p:xfrm>
          <a:off x="0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936" name="think-cell Slide" r:id="rId32" imgW="270" imgH="270" progId="TCLayout.ActiveDocument.1">
                  <p:embed/>
                </p:oleObj>
              </mc:Choice>
              <mc:Fallback>
                <p:oleObj name="think-cell Slide" r:id="rId3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21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6" y="2186945"/>
            <a:ext cx="438976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dirty="0" smtClean="0"/>
              <a:t>Click to edit Master text styles</a:t>
            </a:r>
          </a:p>
          <a:p>
            <a:pPr lvl="1"/>
            <a:r>
              <a:rPr lang="en-US" altLang="ja-JP" noProof="0" dirty="0" smtClean="0"/>
              <a:t>Second level</a:t>
            </a:r>
          </a:p>
          <a:p>
            <a:pPr lvl="2"/>
            <a:r>
              <a:rPr lang="en-US" altLang="ja-JP" noProof="0" dirty="0" smtClean="0"/>
              <a:t>Third level</a:t>
            </a:r>
          </a:p>
          <a:p>
            <a:pPr lvl="3"/>
            <a:r>
              <a:rPr lang="en-US" altLang="ja-JP" noProof="0" dirty="0" smtClean="0"/>
              <a:t>Fourth level</a:t>
            </a:r>
          </a:p>
          <a:p>
            <a:pPr lvl="4"/>
            <a:r>
              <a:rPr lang="en-US" altLang="ja-JP" noProof="0" dirty="0" smtClean="0"/>
              <a:t>Fifth level</a:t>
            </a:r>
            <a:endParaRPr lang="en-US" altLang="ja-JP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247572"/>
            <a:ext cx="872314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2" name="McK 3. Unit of measure" hidden="1"/>
          <p:cNvSpPr txBox="1">
            <a:spLocks noChangeArrowheads="1"/>
          </p:cNvSpPr>
          <p:nvPr/>
        </p:nvSpPr>
        <p:spPr bwMode="auto">
          <a:xfrm>
            <a:off x="210426" y="796307"/>
            <a:ext cx="87231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ja-JP" sz="16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Unit of measure</a:t>
            </a:r>
          </a:p>
        </p:txBody>
      </p:sp>
      <p:grpSp>
        <p:nvGrpSpPr>
          <p:cNvPr id="16" name="ACET" hidden="1"/>
          <p:cNvGrpSpPr>
            <a:grpSpLocks/>
          </p:cNvGrpSpPr>
          <p:nvPr/>
        </p:nvGrpSpPr>
        <p:grpSpPr bwMode="auto">
          <a:xfrm>
            <a:off x="2377116" y="1628131"/>
            <a:ext cx="4389768" cy="511434"/>
            <a:chOff x="915" y="609"/>
            <a:chExt cx="2686" cy="421"/>
          </a:xfrm>
        </p:grpSpPr>
        <p:cxnSp>
          <p:nvCxnSpPr>
            <p:cNvPr id="17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09"/>
              <a:ext cx="2686" cy="4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altLang="ja-JP" sz="1600" b="1" baseline="0" noProof="0" dirty="0" smtClean="0">
                  <a:latin typeface="+mn-lt"/>
                  <a:ea typeface="+mn-ea"/>
                  <a:cs typeface="Arial" pitchFamily="34" charset="0"/>
                </a:rPr>
                <a:t>Title</a:t>
              </a:r>
            </a:p>
            <a:p>
              <a:r>
                <a:rPr lang="en-US" altLang="ja-JP" sz="1600" baseline="0" noProof="0" dirty="0" smtClean="0">
                  <a:solidFill>
                    <a:srgbClr val="808080"/>
                  </a:solidFill>
                  <a:latin typeface="+mn-lt"/>
                  <a:ea typeface="+mn-ea"/>
                  <a:cs typeface="Arial" pitchFamily="34" charset="0"/>
                </a:rPr>
                <a:t>Unit of measure</a:t>
              </a:r>
              <a:endParaRPr lang="en-US" altLang="ja-JP" sz="1600" baseline="0" noProof="0" dirty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6" name="LegendBoxes" hidden="1"/>
          <p:cNvGrpSpPr/>
          <p:nvPr/>
        </p:nvGrpSpPr>
        <p:grpSpPr bwMode="auto">
          <a:xfrm>
            <a:off x="8279908" y="845212"/>
            <a:ext cx="653666" cy="874359"/>
            <a:chOff x="8336837" y="2006068"/>
            <a:chExt cx="653666" cy="874359"/>
          </a:xfrm>
        </p:grpSpPr>
        <p:sp>
          <p:nvSpPr>
            <p:cNvPr id="21" name="Legend1"/>
            <p:cNvSpPr>
              <a:spLocks noChangeArrowheads="1"/>
            </p:cNvSpPr>
            <p:nvPr/>
          </p:nvSpPr>
          <p:spPr bwMode="auto">
            <a:xfrm>
              <a:off x="8567310" y="2006068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2" name="LegendRectangle1"/>
            <p:cNvSpPr>
              <a:spLocks noChangeArrowheads="1"/>
            </p:cNvSpPr>
            <p:nvPr/>
          </p:nvSpPr>
          <p:spPr bwMode="auto">
            <a:xfrm>
              <a:off x="8336837" y="2006068"/>
              <a:ext cx="149807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3" name="Legend2"/>
            <p:cNvSpPr>
              <a:spLocks noChangeArrowheads="1"/>
            </p:cNvSpPr>
            <p:nvPr/>
          </p:nvSpPr>
          <p:spPr bwMode="auto">
            <a:xfrm>
              <a:off x="8567310" y="224622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4" name="LegendRectangle2"/>
            <p:cNvSpPr>
              <a:spLocks noChangeArrowheads="1"/>
            </p:cNvSpPr>
            <p:nvPr/>
          </p:nvSpPr>
          <p:spPr bwMode="auto">
            <a:xfrm>
              <a:off x="8336837" y="2246225"/>
              <a:ext cx="149807" cy="1463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auto">
            <a:xfrm>
              <a:off x="8567310" y="2486382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6" name="LegendRectangle3"/>
            <p:cNvSpPr>
              <a:spLocks noChangeArrowheads="1"/>
            </p:cNvSpPr>
            <p:nvPr/>
          </p:nvSpPr>
          <p:spPr bwMode="auto">
            <a:xfrm>
              <a:off x="8336837" y="2486382"/>
              <a:ext cx="149807" cy="1463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7" name="Legend4"/>
            <p:cNvSpPr>
              <a:spLocks noChangeArrowheads="1"/>
            </p:cNvSpPr>
            <p:nvPr/>
          </p:nvSpPr>
          <p:spPr bwMode="auto">
            <a:xfrm>
              <a:off x="8567310" y="2726539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8" name="LegendRectangle4"/>
            <p:cNvSpPr>
              <a:spLocks noChangeArrowheads="1"/>
            </p:cNvSpPr>
            <p:nvPr/>
          </p:nvSpPr>
          <p:spPr bwMode="auto">
            <a:xfrm>
              <a:off x="8336837" y="2726539"/>
              <a:ext cx="149807" cy="14630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71" name="LegendLines" hidden="1"/>
          <p:cNvGrpSpPr/>
          <p:nvPr/>
        </p:nvGrpSpPr>
        <p:grpSpPr bwMode="auto">
          <a:xfrm>
            <a:off x="8000460" y="845212"/>
            <a:ext cx="933114" cy="614874"/>
            <a:chOff x="8057389" y="2020564"/>
            <a:chExt cx="933114" cy="614874"/>
          </a:xfrm>
        </p:grpSpPr>
        <p:sp>
          <p:nvSpPr>
            <p:cNvPr id="30" name="LineLegend1"/>
            <p:cNvSpPr>
              <a:spLocks noChangeShapeType="1"/>
            </p:cNvSpPr>
            <p:nvPr/>
          </p:nvSpPr>
          <p:spPr bwMode="auto">
            <a:xfrm>
              <a:off x="8057389" y="2097508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3" name="Legend1"/>
            <p:cNvSpPr>
              <a:spLocks noChangeArrowheads="1"/>
            </p:cNvSpPr>
            <p:nvPr/>
          </p:nvSpPr>
          <p:spPr bwMode="auto">
            <a:xfrm>
              <a:off x="8567310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1" name="LineLegend2"/>
            <p:cNvSpPr>
              <a:spLocks noChangeShapeType="1"/>
            </p:cNvSpPr>
            <p:nvPr/>
          </p:nvSpPr>
          <p:spPr bwMode="auto">
            <a:xfrm>
              <a:off x="8057389" y="2328001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4" name="Legend2"/>
            <p:cNvSpPr>
              <a:spLocks noChangeArrowheads="1"/>
            </p:cNvSpPr>
            <p:nvPr/>
          </p:nvSpPr>
          <p:spPr bwMode="auto">
            <a:xfrm>
              <a:off x="8567310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2" name="LineLegend3"/>
            <p:cNvSpPr>
              <a:spLocks noChangeShapeType="1"/>
            </p:cNvSpPr>
            <p:nvPr/>
          </p:nvSpPr>
          <p:spPr bwMode="auto">
            <a:xfrm>
              <a:off x="8057389" y="2558494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5" name="Legend3"/>
            <p:cNvSpPr>
              <a:spLocks noChangeArrowheads="1"/>
            </p:cNvSpPr>
            <p:nvPr/>
          </p:nvSpPr>
          <p:spPr bwMode="auto">
            <a:xfrm>
              <a:off x="8567310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36" name="McKSticker" hidden="1"/>
          <p:cNvGrpSpPr/>
          <p:nvPr/>
        </p:nvGrpSpPr>
        <p:grpSpPr bwMode="auto">
          <a:xfrm>
            <a:off x="8038650" y="845212"/>
            <a:ext cx="894924" cy="181588"/>
            <a:chOff x="7754494" y="285750"/>
            <a:chExt cx="986281" cy="237297"/>
          </a:xfrm>
        </p:grpSpPr>
        <p:sp>
          <p:nvSpPr>
            <p:cNvPr id="37" name="StickerRectangle"/>
            <p:cNvSpPr>
              <a:spLocks noChangeArrowheads="1"/>
            </p:cNvSpPr>
            <p:nvPr/>
          </p:nvSpPr>
          <p:spPr bwMode="auto">
            <a:xfrm>
              <a:off x="7754494" y="285750"/>
              <a:ext cx="986281" cy="23729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761495">
                <a:buClr>
                  <a:schemeClr val="tx2"/>
                </a:buClr>
              </a:pPr>
              <a:r>
                <a:rPr lang="en-US" altLang="ja-JP" sz="1000" noProof="0" dirty="0" smtClean="0">
                  <a:solidFill>
                    <a:srgbClr val="808080"/>
                  </a:solidFill>
                  <a:latin typeface="+mn-lt"/>
                </a:rPr>
                <a:t>PRELIMINARY</a:t>
              </a:r>
              <a:endParaRPr lang="en-US" altLang="ja-JP" sz="1000" noProof="0" dirty="0">
                <a:solidFill>
                  <a:srgbClr val="808080"/>
                </a:solidFill>
                <a:latin typeface="+mn-lt"/>
              </a:endParaRPr>
            </a:p>
          </p:txBody>
        </p:sp>
        <p:cxnSp>
          <p:nvCxnSpPr>
            <p:cNvPr id="38" name="AutoShape 31"/>
            <p:cNvCxnSpPr>
              <a:cxnSpLocks noChangeShapeType="1"/>
              <a:stCxn id="37" idx="2"/>
              <a:endCxn id="37" idx="4"/>
            </p:cNvCxnSpPr>
            <p:nvPr/>
          </p:nvCxnSpPr>
          <p:spPr bwMode="auto">
            <a:xfrm>
              <a:off x="7754494" y="285750"/>
              <a:ext cx="0" cy="23729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2"/>
            <p:cNvCxnSpPr>
              <a:cxnSpLocks noChangeShapeType="1"/>
              <a:stCxn id="37" idx="4"/>
              <a:endCxn id="37" idx="6"/>
            </p:cNvCxnSpPr>
            <p:nvPr/>
          </p:nvCxnSpPr>
          <p:spPr bwMode="auto">
            <a:xfrm>
              <a:off x="7754494" y="523047"/>
              <a:ext cx="986281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McK Moon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469228" y="1292481"/>
            <a:ext cx="210312" cy="210312"/>
            <a:chOff x="1600" y="1600"/>
            <a:chExt cx="160" cy="160"/>
          </a:xfrm>
        </p:grpSpPr>
        <p:sp>
          <p:nvSpPr>
            <p:cNvPr id="41" name="Oval 90"/>
            <p:cNvSpPr>
              <a:spLocks noChangeAspect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  <p:sp>
          <p:nvSpPr>
            <p:cNvPr id="42" name="Arc 91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</p:grpSp>
      <p:grpSp>
        <p:nvGrpSpPr>
          <p:cNvPr id="72" name="LegendMoons" hidden="1"/>
          <p:cNvGrpSpPr/>
          <p:nvPr/>
        </p:nvGrpSpPr>
        <p:grpSpPr bwMode="auto">
          <a:xfrm>
            <a:off x="8233698" y="845212"/>
            <a:ext cx="699876" cy="1104851"/>
            <a:chOff x="6915362" y="2006068"/>
            <a:chExt cx="699876" cy="1104851"/>
          </a:xfrm>
        </p:grpSpPr>
        <p:sp>
          <p:nvSpPr>
            <p:cNvPr id="44" name="Legend1"/>
            <p:cNvSpPr>
              <a:spLocks noChangeArrowheads="1"/>
            </p:cNvSpPr>
            <p:nvPr userDrawn="1"/>
          </p:nvSpPr>
          <p:spPr bwMode="auto">
            <a:xfrm>
              <a:off x="7192045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49" name="MoonLegend1"/>
            <p:cNvGrpSpPr>
              <a:grpSpLocks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6915362" y="2006068"/>
              <a:ext cx="182880" cy="182880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5" name="Legend2"/>
            <p:cNvSpPr>
              <a:spLocks noChangeArrowheads="1"/>
            </p:cNvSpPr>
            <p:nvPr userDrawn="1"/>
          </p:nvSpPr>
          <p:spPr bwMode="auto">
            <a:xfrm>
              <a:off x="7192045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0" name="MoonLegend2"/>
            <p:cNvGrpSpPr>
              <a:grpSpLocks/>
            </p:cNvGrpSpPr>
            <p:nvPr userDrawn="1">
              <p:custDataLst>
                <p:tags r:id="rId16"/>
              </p:custDataLst>
            </p:nvPr>
          </p:nvGrpSpPr>
          <p:grpSpPr bwMode="auto">
            <a:xfrm>
              <a:off x="6915362" y="2236561"/>
              <a:ext cx="182880" cy="182880"/>
              <a:chOff x="1694" y="2044"/>
              <a:chExt cx="160" cy="160"/>
            </a:xfrm>
          </p:grpSpPr>
          <p:sp>
            <p:nvSpPr>
              <p:cNvPr id="60" name="Oval 4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1" name="Arc 42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6" name="Legend3"/>
            <p:cNvSpPr>
              <a:spLocks noChangeArrowheads="1"/>
            </p:cNvSpPr>
            <p:nvPr userDrawn="1"/>
          </p:nvSpPr>
          <p:spPr bwMode="auto">
            <a:xfrm>
              <a:off x="7192045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1" name="MoonLegend3"/>
            <p:cNvGrpSpPr>
              <a:grpSpLocks/>
            </p:cNvGrpSpPr>
            <p:nvPr userDrawn="1">
              <p:custDataLst>
                <p:tags r:id="rId17"/>
              </p:custDataLst>
            </p:nvPr>
          </p:nvGrpSpPr>
          <p:grpSpPr bwMode="auto">
            <a:xfrm>
              <a:off x="6915362" y="2467054"/>
              <a:ext cx="182880" cy="182880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7" name="Legend4"/>
            <p:cNvSpPr>
              <a:spLocks noChangeArrowheads="1"/>
            </p:cNvSpPr>
            <p:nvPr userDrawn="1"/>
          </p:nvSpPr>
          <p:spPr bwMode="auto">
            <a:xfrm>
              <a:off x="7192045" y="2712043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2" name="MoonLegend4"/>
            <p:cNvGrpSpPr>
              <a:grpSpLocks/>
            </p:cNvGrpSpPr>
            <p:nvPr userDrawn="1">
              <p:custDataLst>
                <p:tags r:id="rId18"/>
              </p:custDataLst>
            </p:nvPr>
          </p:nvGrpSpPr>
          <p:grpSpPr bwMode="auto">
            <a:xfrm>
              <a:off x="6915362" y="2697547"/>
              <a:ext cx="182880" cy="182880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8" name="Legend5"/>
            <p:cNvSpPr>
              <a:spLocks noChangeArrowheads="1"/>
            </p:cNvSpPr>
            <p:nvPr userDrawn="1"/>
          </p:nvSpPr>
          <p:spPr bwMode="auto">
            <a:xfrm>
              <a:off x="7192045" y="294253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3" name="MoonLegend5"/>
            <p:cNvGrpSpPr>
              <a:grpSpLocks/>
            </p:cNvGrpSpPr>
            <p:nvPr userDrawn="1">
              <p:custDataLst>
                <p:tags r:id="rId19"/>
              </p:custDataLst>
            </p:nvPr>
          </p:nvGrpSpPr>
          <p:grpSpPr bwMode="auto">
            <a:xfrm>
              <a:off x="6915362" y="2928039"/>
              <a:ext cx="182880" cy="182880"/>
              <a:chOff x="1694" y="2044"/>
              <a:chExt cx="160" cy="160"/>
            </a:xfrm>
          </p:grpSpPr>
          <p:sp>
            <p:nvSpPr>
              <p:cNvPr id="54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5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</p:grpSp>
      <p:sp>
        <p:nvSpPr>
          <p:cNvPr id="11" name="McK 1. On-page tracker" hidden="1"/>
          <p:cNvSpPr>
            <a:spLocks noChangeArrowheads="1"/>
          </p:cNvSpPr>
          <p:nvPr/>
        </p:nvSpPr>
        <p:spPr bwMode="auto">
          <a:xfrm>
            <a:off x="210426" y="5531"/>
            <a:ext cx="73417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ja-JP" sz="12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TRACKER</a:t>
            </a:r>
            <a:endParaRPr lang="en-US" altLang="ja-JP" sz="1200" baseline="0" noProof="0" dirty="0">
              <a:solidFill>
                <a:srgbClr val="80808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7" name="TextBox 66"/>
          <p:cNvSpPr txBox="1">
            <a:spLocks/>
          </p:cNvSpPr>
          <p:nvPr/>
        </p:nvSpPr>
        <p:spPr bwMode="auto">
          <a:xfrm>
            <a:off x="8903438" y="4908079"/>
            <a:ext cx="150682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lvl="0" algn="ctr"/>
            <a:fld id="{42C328C1-A84F-4A39-A664-DBA00541A8C6}" type="slidenum">
              <a:rPr lang="en-US" altLang="ja-JP" sz="1000" baseline="0" noProof="0" smtClean="0">
                <a:solidFill>
                  <a:srgbClr val="716F73"/>
                </a:solidFill>
                <a:latin typeface="+mj-lt"/>
                <a:ea typeface="+mn-ea"/>
              </a:rPr>
              <a:pPr lvl="0" algn="ctr"/>
              <a:t>‹#›</a:t>
            </a:fld>
            <a:endParaRPr lang="en-US" altLang="ja-JP" sz="1000" baseline="0" noProof="0" dirty="0">
              <a:solidFill>
                <a:srgbClr val="716F73"/>
              </a:solidFill>
              <a:latin typeface="+mj-lt"/>
              <a:ea typeface="+mn-ea"/>
            </a:endParaRPr>
          </a:p>
        </p:txBody>
      </p:sp>
      <p:grpSp>
        <p:nvGrpSpPr>
          <p:cNvPr id="6" name="McK Slide Elements" hidden="1"/>
          <p:cNvGrpSpPr/>
          <p:nvPr/>
        </p:nvGrpSpPr>
        <p:grpSpPr>
          <a:xfrm>
            <a:off x="210425" y="4537166"/>
            <a:ext cx="8723148" cy="339344"/>
            <a:chOff x="210425" y="4537166"/>
            <a:chExt cx="8723148" cy="339344"/>
          </a:xfrm>
        </p:grpSpPr>
        <p:sp>
          <p:nvSpPr>
            <p:cNvPr id="68" name="McK 4. Footnote"/>
            <p:cNvSpPr txBox="1">
              <a:spLocks noChangeArrowheads="1"/>
            </p:cNvSpPr>
            <p:nvPr userDrawn="1"/>
          </p:nvSpPr>
          <p:spPr bwMode="auto">
            <a:xfrm>
              <a:off x="210425" y="4537166"/>
              <a:ext cx="8723148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baseline="0" noProof="0" dirty="0" smtClean="0">
                  <a:latin typeface="+mn-lt"/>
                </a:rPr>
                <a:t>1 Footnote</a:t>
              </a:r>
            </a:p>
          </p:txBody>
        </p:sp>
        <p:sp>
          <p:nvSpPr>
            <p:cNvPr id="69" name="McK 5. Source"/>
            <p:cNvSpPr>
              <a:spLocks noChangeArrowheads="1"/>
            </p:cNvSpPr>
            <p:nvPr userDrawn="1"/>
          </p:nvSpPr>
          <p:spPr bwMode="auto">
            <a:xfrm>
              <a:off x="210426" y="4722622"/>
              <a:ext cx="7761999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469900" indent="-469900" defTabSz="895350">
                <a:tabLst>
                  <a:tab pos="474663" algn="l"/>
                </a:tabLst>
              </a:pPr>
              <a:r>
                <a:rPr lang="en-US" sz="1000" baseline="0" noProof="0" dirty="0" smtClean="0">
                  <a:solidFill>
                    <a:schemeClr val="tx1"/>
                  </a:solidFill>
                  <a:latin typeface="+mn-lt"/>
                </a:rPr>
                <a:t>Source: Source</a:t>
              </a:r>
              <a:endParaRPr lang="en-US" sz="1000" baseline="0" noProof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64" name="Line 38"/>
          <p:cNvSpPr>
            <a:spLocks noChangeShapeType="1"/>
          </p:cNvSpPr>
          <p:nvPr/>
        </p:nvSpPr>
        <p:spPr bwMode="auto">
          <a:xfrm>
            <a:off x="210426" y="768161"/>
            <a:ext cx="872314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91440" tIns="45720" rIns="91440" b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Rectangle 64"/>
          <p:cNvSpPr/>
          <p:nvPr userDrawn="1"/>
        </p:nvSpPr>
        <p:spPr bwMode="auto">
          <a:xfrm>
            <a:off x="210426" y="4908079"/>
            <a:ext cx="1548501" cy="153888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/>
          <a:p>
            <a:pPr algn="l">
              <a:defRPr/>
            </a:pPr>
            <a:r>
              <a:rPr lang="en-US" sz="1000" b="0" dirty="0" smtClean="0">
                <a:solidFill>
                  <a:srgbClr val="716F73"/>
                </a:solidFill>
                <a:latin typeface="+mj-lt"/>
              </a:rPr>
              <a:t>http://www.strategyppt.com </a:t>
            </a:r>
            <a:endParaRPr lang="en-US" sz="1000" b="0" dirty="0">
              <a:solidFill>
                <a:srgbClr val="716F73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761495" rtl="0" eaLnBrk="1" fontAlgn="base" hangingPunct="1">
        <a:spcBef>
          <a:spcPct val="0"/>
        </a:spcBef>
        <a:spcAft>
          <a:spcPct val="0"/>
        </a:spcAft>
        <a:tabLst>
          <a:tab pos="303788" algn="l"/>
        </a:tabLst>
        <a:defRPr kumimoji="1" sz="3200" b="1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2pPr>
      <a:lvl3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3pPr>
      <a:lvl4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4pPr>
      <a:lvl5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5pPr>
      <a:lvl6pPr marL="388849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6pPr>
      <a:lvl7pPr marL="777697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7pPr>
      <a:lvl8pPr marL="1166546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8pPr>
      <a:lvl9pPr marL="1555394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164721" indent="-163371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5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388849" indent="-222778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0000"/>
        <a:buFont typeface="Arial" charset="0"/>
        <a:buChar char="–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522516" indent="-132317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89000"/>
        <a:buFont typeface="Arial" charset="0"/>
        <a:buChar char="-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6pPr>
      <a:lvl7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7pPr>
      <a:lvl8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8pPr>
      <a:lvl9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9pPr>
    </p:bodyStyle>
    <p:otherStyle>
      <a:defPPr>
        <a:defRPr lang="en-US"/>
      </a:defPPr>
      <a:lvl1pPr marL="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84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7697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546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5394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4243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3092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94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078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0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openxmlformats.org/officeDocument/2006/relationships/image" Target="../media/image8.png"/><Relationship Id="rId17" Type="http://schemas.openxmlformats.org/officeDocument/2006/relationships/image" Target="../media/image18.png"/><Relationship Id="rId2" Type="http://schemas.openxmlformats.org/officeDocument/2006/relationships/tags" Target="../tags/tag22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11.emf"/><Relationship Id="rId15" Type="http://schemas.openxmlformats.org/officeDocument/2006/relationships/image" Target="../media/image17.png"/><Relationship Id="rId10" Type="http://schemas.openxmlformats.org/officeDocument/2006/relationships/image" Target="../media/image6.png"/><Relationship Id="rId19" Type="http://schemas.openxmlformats.org/officeDocument/2006/relationships/image" Target="../media/image20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pn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image" Target="../media/image17.png"/><Relationship Id="rId17" Type="http://schemas.openxmlformats.org/officeDocument/2006/relationships/image" Target="../media/image24.png"/><Relationship Id="rId2" Type="http://schemas.openxmlformats.org/officeDocument/2006/relationships/tags" Target="../tags/tag23.xml"/><Relationship Id="rId16" Type="http://schemas.openxmlformats.org/officeDocument/2006/relationships/image" Target="../media/image23.png"/><Relationship Id="rId20" Type="http://schemas.openxmlformats.org/officeDocument/2006/relationships/image" Target="../media/image13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11" Type="http://schemas.openxmlformats.org/officeDocument/2006/relationships/image" Target="../media/image16.png"/><Relationship Id="rId5" Type="http://schemas.openxmlformats.org/officeDocument/2006/relationships/image" Target="../media/image11.emf"/><Relationship Id="rId15" Type="http://schemas.openxmlformats.org/officeDocument/2006/relationships/hyperlink" Target="https://amgen.app.box.com/files/0/f/7860466137" TargetMode="External"/><Relationship Id="rId23" Type="http://schemas.openxmlformats.org/officeDocument/2006/relationships/image" Target="../media/image20.png"/><Relationship Id="rId10" Type="http://schemas.openxmlformats.org/officeDocument/2006/relationships/image" Target="../media/image10.png"/><Relationship Id="rId19" Type="http://schemas.openxmlformats.org/officeDocument/2006/relationships/image" Target="../media/image12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png"/><Relationship Id="rId14" Type="http://schemas.openxmlformats.org/officeDocument/2006/relationships/image" Target="../media/image3.png"/><Relationship Id="rId2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43232" y="1086250"/>
            <a:ext cx="1332933" cy="718257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pic>
        <p:nvPicPr>
          <p:cNvPr id="5" name="Picture 4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3" b="8860"/>
          <a:stretch/>
        </p:blipFill>
        <p:spPr bwMode="auto">
          <a:xfrm>
            <a:off x="1070079" y="2577136"/>
            <a:ext cx="495300" cy="32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3" b="8860"/>
          <a:stretch/>
        </p:blipFill>
        <p:spPr bwMode="auto">
          <a:xfrm>
            <a:off x="5796243" y="2577136"/>
            <a:ext cx="495300" cy="32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3" b="8860"/>
          <a:stretch/>
        </p:blipFill>
        <p:spPr bwMode="auto">
          <a:xfrm>
            <a:off x="7565367" y="2577136"/>
            <a:ext cx="495300" cy="32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023" r="13452" b="8860"/>
          <a:stretch/>
        </p:blipFill>
        <p:spPr bwMode="auto">
          <a:xfrm>
            <a:off x="4338214" y="3445510"/>
            <a:ext cx="428673" cy="32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Elbow Connector 8"/>
          <p:cNvCxnSpPr>
            <a:stCxn id="5" idx="2"/>
            <a:endCxn id="8" idx="1"/>
          </p:cNvCxnSpPr>
          <p:nvPr/>
        </p:nvCxnSpPr>
        <p:spPr>
          <a:xfrm rot="16200000" flipH="1">
            <a:off x="2473795" y="1741113"/>
            <a:ext cx="708352" cy="3020485"/>
          </a:xfrm>
          <a:prstGeom prst="bentConnector2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7" idx="2"/>
            <a:endCxn id="8" idx="3"/>
          </p:cNvCxnSpPr>
          <p:nvPr/>
        </p:nvCxnSpPr>
        <p:spPr>
          <a:xfrm rot="5400000">
            <a:off x="5935776" y="1728291"/>
            <a:ext cx="708352" cy="3046130"/>
          </a:xfrm>
          <a:prstGeom prst="bentConnector2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2"/>
            <a:endCxn id="5" idx="0"/>
          </p:cNvCxnSpPr>
          <p:nvPr/>
        </p:nvCxnSpPr>
        <p:spPr>
          <a:xfrm>
            <a:off x="1309699" y="1804507"/>
            <a:ext cx="8030" cy="772629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360703" y="1086250"/>
            <a:ext cx="1332933" cy="718257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6027170" y="1804507"/>
            <a:ext cx="8030" cy="772786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122545" y="1086250"/>
            <a:ext cx="1332933" cy="718257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>
            <a:stCxn id="14" idx="2"/>
          </p:cNvCxnSpPr>
          <p:nvPr/>
        </p:nvCxnSpPr>
        <p:spPr>
          <a:xfrm>
            <a:off x="7789012" y="1804507"/>
            <a:ext cx="8030" cy="772628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7652642" y="2018860"/>
            <a:ext cx="298978" cy="298977"/>
            <a:chOff x="3962105" y="1720302"/>
            <a:chExt cx="373722" cy="373721"/>
          </a:xfrm>
        </p:grpSpPr>
        <p:sp>
          <p:nvSpPr>
            <p:cNvPr id="17" name="Rectangle 16"/>
            <p:cNvSpPr/>
            <p:nvPr/>
          </p:nvSpPr>
          <p:spPr>
            <a:xfrm>
              <a:off x="3962105" y="1785531"/>
              <a:ext cx="373721" cy="24346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 smtClean="0">
                <a:solidFill>
                  <a:schemeClr val="bg1"/>
                </a:solidFill>
              </a:endParaRPr>
            </a:p>
          </p:txBody>
        </p:sp>
        <p:pic>
          <p:nvPicPr>
            <p:cNvPr id="18" name="Picture 2" descr="C:\Users\miuderr\Downloads\email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106" y="1720302"/>
              <a:ext cx="373721" cy="373721"/>
            </a:xfrm>
            <a:prstGeom prst="rect">
              <a:avLst/>
            </a:prstGeom>
            <a:solidFill>
              <a:schemeClr val="bg1"/>
            </a:solidFill>
            <a:extLst/>
          </p:spPr>
        </p:pic>
      </p:grpSp>
      <p:sp>
        <p:nvSpPr>
          <p:cNvPr id="19" name="TextBox 18"/>
          <p:cNvSpPr txBox="1"/>
          <p:nvPr/>
        </p:nvSpPr>
        <p:spPr>
          <a:xfrm>
            <a:off x="2155203" y="3784137"/>
            <a:ext cx="1908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</a:rPr>
              <a:t>Manual effort each month to cleanse, transform and summarize the data</a:t>
            </a:r>
            <a:endParaRPr lang="en-US" sz="1200" dirty="0">
              <a:latin typeface="+mj-lt"/>
            </a:endParaRPr>
          </a:p>
        </p:txBody>
      </p:sp>
      <p:pic>
        <p:nvPicPr>
          <p:cNvPr id="20" name="Picture 5" descr="C:\Users\miuderr\Downloads\3d-avatar-icon-05-vector_15-1258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267" b="95601" l="51974" r="9473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6447"/>
          <a:stretch/>
        </p:blipFill>
        <p:spPr bwMode="auto">
          <a:xfrm>
            <a:off x="4324042" y="3809832"/>
            <a:ext cx="569471" cy="68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145095" y="3784137"/>
            <a:ext cx="1908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</a:rPr>
              <a:t>Repetitive task over time</a:t>
            </a:r>
          </a:p>
          <a:p>
            <a:pPr algn="ctr"/>
            <a:r>
              <a:rPr lang="en-US" sz="1200" dirty="0" smtClean="0">
                <a:latin typeface="+mj-lt"/>
              </a:rPr>
              <a:t>and prone to errors or</a:t>
            </a:r>
          </a:p>
          <a:p>
            <a:pPr algn="ctr"/>
            <a:r>
              <a:rPr lang="en-US" sz="1200" dirty="0" smtClean="0">
                <a:latin typeface="+mj-lt"/>
              </a:rPr>
              <a:t>quality </a:t>
            </a:r>
            <a:r>
              <a:rPr lang="en-US" sz="1200" dirty="0" smtClean="0">
                <a:latin typeface="+mj-lt"/>
              </a:rPr>
              <a:t>issues</a:t>
            </a:r>
            <a:endParaRPr lang="en-US" sz="1200" dirty="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485875" y="1234278"/>
            <a:ext cx="780924" cy="571997"/>
            <a:chOff x="7485875" y="1234278"/>
            <a:chExt cx="780924" cy="571997"/>
          </a:xfrm>
        </p:grpSpPr>
        <p:sp>
          <p:nvSpPr>
            <p:cNvPr id="4" name="TextBox 3"/>
            <p:cNvSpPr txBox="1"/>
            <p:nvPr/>
          </p:nvSpPr>
          <p:spPr>
            <a:xfrm>
              <a:off x="7485875" y="1529276"/>
              <a:ext cx="615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Others</a:t>
              </a:r>
              <a:endParaRPr lang="en-US" sz="1200" b="1" dirty="0">
                <a:latin typeface="+mj-lt"/>
              </a:endParaRPr>
            </a:p>
          </p:txBody>
        </p:sp>
        <p:pic>
          <p:nvPicPr>
            <p:cNvPr id="22" name="Picture 13" descr="http://icons.iconarchive.com/icons/paomedia/small-n-flat/1024/file-text-icon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0948" y="1234278"/>
              <a:ext cx="256375" cy="256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ounded Rectangle 22"/>
            <p:cNvSpPr/>
            <p:nvPr/>
          </p:nvSpPr>
          <p:spPr>
            <a:xfrm>
              <a:off x="7778126" y="1338294"/>
              <a:ext cx="488673" cy="89854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500" b="1" dirty="0" smtClean="0">
                  <a:solidFill>
                    <a:schemeClr val="tx1"/>
                  </a:solidFill>
                  <a:latin typeface="+mj-lt"/>
                </a:rPr>
                <a:t>XLS, CSV, TXT…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924318" y="1208444"/>
            <a:ext cx="776495" cy="597831"/>
            <a:chOff x="924318" y="1208444"/>
            <a:chExt cx="776495" cy="597831"/>
          </a:xfrm>
        </p:grpSpPr>
        <p:sp>
          <p:nvSpPr>
            <p:cNvPr id="24" name="TextBox 23"/>
            <p:cNvSpPr txBox="1"/>
            <p:nvPr/>
          </p:nvSpPr>
          <p:spPr>
            <a:xfrm>
              <a:off x="924318" y="1529276"/>
              <a:ext cx="776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POS Data</a:t>
              </a:r>
              <a:endParaRPr lang="en-US" sz="1200" b="1" dirty="0">
                <a:latin typeface="+mj-lt"/>
              </a:endParaRPr>
            </a:p>
          </p:txBody>
        </p:sp>
        <p:pic>
          <p:nvPicPr>
            <p:cNvPr id="25" name="Picture 7" descr="Image result for shopping car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905" y="1208444"/>
              <a:ext cx="309639" cy="309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Group 43"/>
          <p:cNvGrpSpPr/>
          <p:nvPr/>
        </p:nvGrpSpPr>
        <p:grpSpPr>
          <a:xfrm>
            <a:off x="5783888" y="1231762"/>
            <a:ext cx="487634" cy="574513"/>
            <a:chOff x="5783888" y="1231762"/>
            <a:chExt cx="487634" cy="574513"/>
          </a:xfrm>
        </p:grpSpPr>
        <p:pic>
          <p:nvPicPr>
            <p:cNvPr id="26" name="Picture 9" descr="Image result for salesforce 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4130" y="1231762"/>
              <a:ext cx="401964" cy="281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783888" y="1529276"/>
              <a:ext cx="4876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CRM</a:t>
              </a:r>
              <a:endParaRPr lang="en-US" sz="1200" b="1" dirty="0">
                <a:latin typeface="+mj-lt"/>
              </a:endParaRPr>
            </a:p>
          </p:txBody>
        </p:sp>
      </p:grpSp>
      <p:pic>
        <p:nvPicPr>
          <p:cNvPr id="28" name="Picture 27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3" b="8860"/>
          <a:stretch/>
        </p:blipFill>
        <p:spPr bwMode="auto">
          <a:xfrm>
            <a:off x="2878625" y="2576978"/>
            <a:ext cx="495300" cy="32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ounded Rectangle 28"/>
          <p:cNvSpPr/>
          <p:nvPr/>
        </p:nvSpPr>
        <p:spPr>
          <a:xfrm>
            <a:off x="2443085" y="1086250"/>
            <a:ext cx="1332933" cy="718257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>
            <a:off x="3109552" y="1804507"/>
            <a:ext cx="8030" cy="772628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2970948" y="2018860"/>
            <a:ext cx="298978" cy="298977"/>
            <a:chOff x="3962105" y="1720302"/>
            <a:chExt cx="373722" cy="373721"/>
          </a:xfrm>
        </p:grpSpPr>
        <p:sp>
          <p:nvSpPr>
            <p:cNvPr id="32" name="Rectangle 31"/>
            <p:cNvSpPr/>
            <p:nvPr/>
          </p:nvSpPr>
          <p:spPr>
            <a:xfrm>
              <a:off x="3962105" y="1785531"/>
              <a:ext cx="373721" cy="24346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 smtClean="0">
                <a:solidFill>
                  <a:schemeClr val="bg1"/>
                </a:solidFill>
              </a:endParaRPr>
            </a:p>
          </p:txBody>
        </p:sp>
        <p:pic>
          <p:nvPicPr>
            <p:cNvPr id="33" name="Picture 2" descr="C:\Users\miuderr\Downloads\email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106" y="1720302"/>
              <a:ext cx="373721" cy="373721"/>
            </a:xfrm>
            <a:prstGeom prst="rect">
              <a:avLst/>
            </a:prstGeom>
            <a:solidFill>
              <a:schemeClr val="bg1"/>
            </a:solidFill>
            <a:extLst/>
          </p:spPr>
        </p:pic>
      </p:grpSp>
      <p:cxnSp>
        <p:nvCxnSpPr>
          <p:cNvPr id="38" name="Elbow Connector 37"/>
          <p:cNvCxnSpPr>
            <a:stCxn id="28" idx="2"/>
            <a:endCxn id="8" idx="1"/>
          </p:cNvCxnSpPr>
          <p:nvPr/>
        </p:nvCxnSpPr>
        <p:spPr>
          <a:xfrm rot="16200000" flipH="1">
            <a:off x="3377989" y="2645307"/>
            <a:ext cx="708510" cy="1211939"/>
          </a:xfrm>
          <a:prstGeom prst="bentConnector2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6" idx="2"/>
            <a:endCxn id="8" idx="3"/>
          </p:cNvCxnSpPr>
          <p:nvPr/>
        </p:nvCxnSpPr>
        <p:spPr>
          <a:xfrm rot="5400000">
            <a:off x="5051214" y="2612853"/>
            <a:ext cx="708352" cy="1277006"/>
          </a:xfrm>
          <a:prstGeom prst="bentConnector2">
            <a:avLst/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210426" y="93684"/>
            <a:ext cx="8723148" cy="646331"/>
          </a:xfrm>
        </p:spPr>
        <p:txBody>
          <a:bodyPr/>
          <a:lstStyle/>
          <a:p>
            <a:r>
              <a:rPr lang="en-US" sz="2400" dirty="0" smtClean="0"/>
              <a:t>Current </a:t>
            </a:r>
            <a:r>
              <a:rPr lang="en-US" sz="2400" dirty="0" smtClean="0"/>
              <a:t>State</a:t>
            </a:r>
            <a:br>
              <a:rPr lang="en-US" sz="2400" dirty="0" smtClean="0"/>
            </a:b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Problem of Multiple Dat</a:t>
            </a: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Sources</a:t>
            </a: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8642" name="Picture 2" descr="Image result for download png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05" y="1979267"/>
            <a:ext cx="378163" cy="3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Image result for download png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973" y="1979267"/>
            <a:ext cx="378163" cy="3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/>
          <p:cNvGrpSpPr/>
          <p:nvPr/>
        </p:nvGrpSpPr>
        <p:grpSpPr>
          <a:xfrm>
            <a:off x="2637668" y="1278541"/>
            <a:ext cx="971484" cy="527734"/>
            <a:chOff x="2637668" y="1278541"/>
            <a:chExt cx="971484" cy="527734"/>
          </a:xfrm>
        </p:grpSpPr>
        <p:sp>
          <p:nvSpPr>
            <p:cNvPr id="34" name="TextBox 33"/>
            <p:cNvSpPr txBox="1"/>
            <p:nvPr/>
          </p:nvSpPr>
          <p:spPr>
            <a:xfrm>
              <a:off x="2637668" y="1529276"/>
              <a:ext cx="971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Wholesalers</a:t>
              </a:r>
              <a:endParaRPr lang="en-US" sz="1200" b="1" dirty="0">
                <a:latin typeface="+mj-lt"/>
              </a:endParaRPr>
            </a:p>
          </p:txBody>
        </p:sp>
        <p:pic>
          <p:nvPicPr>
            <p:cNvPr id="1008644" name="Picture 4" descr="Image result for delivery truck icon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05631" y="1278541"/>
              <a:ext cx="427668" cy="218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265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70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120539" y="874264"/>
            <a:ext cx="6964965" cy="731520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89984" y="919585"/>
            <a:ext cx="6433356" cy="640080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1030215" y="1034351"/>
            <a:ext cx="7040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DATA</a:t>
            </a:r>
            <a:br>
              <a:rPr lang="en-US" sz="105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SOURCES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76114" y="1738405"/>
            <a:ext cx="3295518" cy="731520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0520" y="1783726"/>
            <a:ext cx="2793021" cy="640080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018565" y="1963467"/>
            <a:ext cx="3754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ETL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41805" y="3971907"/>
            <a:ext cx="7013367" cy="850392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644536" y="4017227"/>
            <a:ext cx="6462234" cy="758952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984899" y="4188245"/>
            <a:ext cx="80182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DATA</a:t>
            </a:r>
          </a:p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ANALYTICS</a:t>
            </a:r>
            <a:endParaRPr lang="en-US" sz="105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69437" y="2598778"/>
            <a:ext cx="2708174" cy="1253456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683655" y="2644099"/>
            <a:ext cx="2243772" cy="1161288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159153" y="3017757"/>
            <a:ext cx="6335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DATA</a:t>
            </a:r>
          </a:p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SYSTEM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931" y="4195202"/>
            <a:ext cx="771939" cy="52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139" y="4206512"/>
            <a:ext cx="893533" cy="47158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2722" y="4168439"/>
            <a:ext cx="1386996" cy="509020"/>
          </a:xfrm>
          <a:prstGeom prst="rect">
            <a:avLst/>
          </a:prstGeom>
        </p:spPr>
      </p:pic>
      <p:pic>
        <p:nvPicPr>
          <p:cNvPr id="59" name="Picture 1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11888" r="6586" b="15028"/>
          <a:stretch/>
        </p:blipFill>
        <p:spPr bwMode="auto">
          <a:xfrm>
            <a:off x="1895330" y="4153998"/>
            <a:ext cx="794361" cy="5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6930781" y="1281818"/>
            <a:ext cx="615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Others</a:t>
            </a:r>
            <a:endParaRPr lang="en-US" sz="1200" b="1" dirty="0">
              <a:latin typeface="+mj-lt"/>
            </a:endParaRPr>
          </a:p>
        </p:txBody>
      </p:sp>
      <p:pic>
        <p:nvPicPr>
          <p:cNvPr id="69" name="Picture 13" descr="http://icons.iconarchive.com/icons/paomedia/small-n-flat/1024/file-text-icon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854" y="1008592"/>
            <a:ext cx="256375" cy="25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ounded Rectangle 69"/>
          <p:cNvSpPr/>
          <p:nvPr/>
        </p:nvSpPr>
        <p:spPr>
          <a:xfrm>
            <a:off x="7223032" y="1112608"/>
            <a:ext cx="488673" cy="8985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XLS, CSV, TXT…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895330" y="1281818"/>
            <a:ext cx="776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POS Data</a:t>
            </a:r>
            <a:endParaRPr lang="en-US" sz="1200" b="1" dirty="0">
              <a:latin typeface="+mj-lt"/>
            </a:endParaRPr>
          </a:p>
        </p:txBody>
      </p:sp>
      <p:pic>
        <p:nvPicPr>
          <p:cNvPr id="73" name="Picture 7" descr="Image result for shopping cart ic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917" y="971872"/>
            <a:ext cx="309639" cy="30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9" descr="Image result for salesforce 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389" y="1006076"/>
            <a:ext cx="401964" cy="28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/>
          <p:cNvSpPr txBox="1"/>
          <p:nvPr/>
        </p:nvSpPr>
        <p:spPr>
          <a:xfrm>
            <a:off x="5821147" y="1281818"/>
            <a:ext cx="487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CRM</a:t>
            </a:r>
            <a:endParaRPr lang="en-US" sz="1200" b="1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030556" y="1281818"/>
            <a:ext cx="971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Wholesalers</a:t>
            </a:r>
            <a:endParaRPr lang="en-US" sz="1200" b="1" dirty="0">
              <a:latin typeface="+mj-lt"/>
            </a:endParaRPr>
          </a:p>
        </p:txBody>
      </p:sp>
      <p:pic>
        <p:nvPicPr>
          <p:cNvPr id="79" name="Picture 4" descr="Image result for delivery truck ico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98519" y="1041969"/>
            <a:ext cx="427668" cy="21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vector.me/files/images/3/2/324099/database_symbo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78" y="1019534"/>
            <a:ext cx="231904" cy="25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2.bp.blogspot.com/-ouGns0a1ZzA/TYm5SSWVBII/AAAAAAAAAGk/BSucatJEnkM/s320/SAP_NEW%252BSAP%252BLOGO.png"/>
          <p:cNvPicPr>
            <a:picLocks noChangeAspect="1" noChangeArrowheads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15" y="1105328"/>
            <a:ext cx="217950" cy="10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4318351" y="1281818"/>
            <a:ext cx="1015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Supply Chain</a:t>
            </a:r>
            <a:endParaRPr lang="en-US" sz="1200" b="1" dirty="0"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849336" y="2117828"/>
            <a:ext cx="189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i="1" dirty="0" smtClean="0">
                <a:latin typeface="+mj-lt"/>
              </a:rPr>
              <a:t>Data Transformations, Schedulers,</a:t>
            </a:r>
            <a:r>
              <a:rPr lang="en-US" sz="800" b="1" i="1" dirty="0">
                <a:latin typeface="+mj-lt"/>
              </a:rPr>
              <a:t> </a:t>
            </a:r>
            <a:r>
              <a:rPr lang="en-US" sz="800" b="1" i="1" dirty="0" smtClean="0">
                <a:latin typeface="+mj-lt"/>
              </a:rPr>
              <a:t/>
            </a:r>
            <a:br>
              <a:rPr lang="en-US" sz="800" b="1" i="1" dirty="0" smtClean="0">
                <a:latin typeface="+mj-lt"/>
              </a:rPr>
            </a:br>
            <a:r>
              <a:rPr lang="en-US" sz="800" b="1" i="1" dirty="0" smtClean="0">
                <a:latin typeface="+mj-lt"/>
              </a:rPr>
              <a:t>Batch Jobs, Manually Coded</a:t>
            </a:r>
            <a:endParaRPr lang="en-US" sz="800" b="1" i="1" dirty="0" smtClean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623873" y="1600467"/>
            <a:ext cx="416" cy="16459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623873" y="2452506"/>
            <a:ext cx="0" cy="16459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648488" y="3834347"/>
            <a:ext cx="0" cy="16459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4" t="26023" r="18513" b="8860"/>
          <a:stretch/>
        </p:blipFill>
        <p:spPr bwMode="auto">
          <a:xfrm>
            <a:off x="3904704" y="1888220"/>
            <a:ext cx="210602" cy="20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0690" name="Picture 2" descr="Image result for data integration icon"/>
          <p:cNvPicPr>
            <a:picLocks noChangeAspect="1" noChangeArrowheads="1"/>
          </p:cNvPicPr>
          <p:nvPr/>
        </p:nvPicPr>
        <p:blipFill>
          <a:blip r:embed="rId1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591" y="1839103"/>
            <a:ext cx="299626" cy="29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0700" name="Picture 12" descr="Image result for clock 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33" y="1881585"/>
            <a:ext cx="215561" cy="21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Flowchart: Magnetic Disk 48"/>
          <p:cNvSpPr/>
          <p:nvPr/>
        </p:nvSpPr>
        <p:spPr>
          <a:xfrm>
            <a:off x="4460136" y="2746847"/>
            <a:ext cx="523673" cy="472494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43920" y="3275592"/>
            <a:ext cx="1005840" cy="432516"/>
          </a:xfrm>
          <a:prstGeom prst="roundRect">
            <a:avLst>
              <a:gd name="adj" fmla="val 5067"/>
            </a:avLst>
          </a:prstGeom>
          <a:solidFill>
            <a:schemeClr val="bg1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453117" y="3301757"/>
            <a:ext cx="588519" cy="1768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Server</a:t>
            </a:r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Access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53116" y="3504428"/>
            <a:ext cx="588519" cy="18143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Master Data </a:t>
            </a:r>
            <a:r>
              <a:rPr lang="en-US" sz="500" b="1" dirty="0" err="1" smtClean="0">
                <a:solidFill>
                  <a:schemeClr val="tx1"/>
                </a:solidFill>
                <a:latin typeface="+mj-lt"/>
              </a:rPr>
              <a:t>Mgmt</a:t>
            </a:r>
            <a:endParaRPr lang="en-US" sz="5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Rectangle 53"/>
          <p:cNvSpPr/>
          <p:nvPr/>
        </p:nvSpPr>
        <p:spPr>
          <a:xfrm rot="16200000">
            <a:off x="4956366" y="3418008"/>
            <a:ext cx="384102" cy="15159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Operations</a:t>
            </a:r>
          </a:p>
        </p:txBody>
      </p:sp>
      <p:sp>
        <p:nvSpPr>
          <p:cNvPr id="58" name="Rectangle 57"/>
          <p:cNvSpPr/>
          <p:nvPr/>
        </p:nvSpPr>
        <p:spPr>
          <a:xfrm rot="16200000">
            <a:off x="4157189" y="3420287"/>
            <a:ext cx="381756" cy="15159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Security</a:t>
            </a:r>
            <a:endParaRPr lang="en-US" sz="5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389249" y="2912018"/>
            <a:ext cx="6654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Data</a:t>
            </a:r>
          </a:p>
          <a:p>
            <a:pPr lvl="0" algn="ctr"/>
            <a:r>
              <a:rPr lang="en-US" sz="600" b="1" dirty="0" smtClean="0">
                <a:solidFill>
                  <a:srgbClr val="000000"/>
                </a:solidFill>
                <a:latin typeface="Calibri"/>
              </a:rPr>
              <a:t>Warehouse</a:t>
            </a:r>
            <a:endParaRPr lang="en-US" sz="6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10705" name="Picture 17" descr="Image result for sas software logo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31" y="4318062"/>
            <a:ext cx="545401" cy="23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210426" y="93684"/>
            <a:ext cx="8723148" cy="646331"/>
          </a:xfrm>
        </p:spPr>
        <p:txBody>
          <a:bodyPr/>
          <a:lstStyle/>
          <a:p>
            <a:r>
              <a:rPr lang="en-US" sz="2400" dirty="0" smtClean="0"/>
              <a:t>Traditional Solution</a:t>
            </a:r>
            <a:br>
              <a:rPr lang="en-US" sz="2400" dirty="0" smtClean="0"/>
            </a:b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Involving ETL coding and a Standardized </a:t>
            </a: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Database</a:t>
            </a:r>
            <a:endParaRPr lang="en-US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66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932172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68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120539" y="874264"/>
            <a:ext cx="6964965" cy="731520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89984" y="919585"/>
            <a:ext cx="6433356" cy="640080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1030215" y="1034351"/>
            <a:ext cx="7040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DATA</a:t>
            </a:r>
            <a:br>
              <a:rPr lang="en-US" sz="105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SOURCES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76114" y="1738405"/>
            <a:ext cx="3295518" cy="731520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0520" y="1783726"/>
            <a:ext cx="2793021" cy="640080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018565" y="1963467"/>
            <a:ext cx="3754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ETL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491" y="1887047"/>
            <a:ext cx="773061" cy="2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1141805" y="3971907"/>
            <a:ext cx="7013367" cy="850392"/>
          </a:xfrm>
          <a:prstGeom prst="roundRect">
            <a:avLst>
              <a:gd name="adj" fmla="val 6359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644536" y="4017227"/>
            <a:ext cx="6462234" cy="758952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984899" y="4188245"/>
            <a:ext cx="80182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DATA</a:t>
            </a:r>
          </a:p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ANALYTICS</a:t>
            </a:r>
            <a:endParaRPr lang="en-US" sz="105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747453" y="2644099"/>
            <a:ext cx="2243772" cy="1161288"/>
          </a:xfrm>
          <a:prstGeom prst="roundRect">
            <a:avLst>
              <a:gd name="adj" fmla="val 623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234310" y="3127039"/>
            <a:ext cx="6335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latin typeface="+mj-lt"/>
              </a:rPr>
              <a:t>DATA</a:t>
            </a:r>
          </a:p>
          <a:p>
            <a:pPr algn="ctr"/>
            <a:r>
              <a:rPr lang="en-US" sz="1050" b="1" dirty="0" smtClean="0">
                <a:latin typeface="+mj-lt"/>
              </a:rPr>
              <a:t>SYSTEM</a:t>
            </a:r>
            <a:endParaRPr lang="en-US" sz="1050" b="1" dirty="0"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30781" y="1281818"/>
            <a:ext cx="615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Others</a:t>
            </a:r>
            <a:endParaRPr lang="en-US" sz="1200" b="1" dirty="0">
              <a:latin typeface="+mj-lt"/>
            </a:endParaRPr>
          </a:p>
        </p:txBody>
      </p:sp>
      <p:pic>
        <p:nvPicPr>
          <p:cNvPr id="69" name="Picture 13" descr="http://icons.iconarchive.com/icons/paomedia/small-n-flat/1024/file-text-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854" y="1008592"/>
            <a:ext cx="256375" cy="25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ounded Rectangle 69"/>
          <p:cNvSpPr/>
          <p:nvPr/>
        </p:nvSpPr>
        <p:spPr>
          <a:xfrm>
            <a:off x="7223032" y="1112608"/>
            <a:ext cx="488673" cy="89854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500" b="1" dirty="0" smtClean="0">
                <a:solidFill>
                  <a:schemeClr val="tx1"/>
                </a:solidFill>
                <a:latin typeface="+mj-lt"/>
              </a:rPr>
              <a:t>XLS, CSV, TXT…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895330" y="1281818"/>
            <a:ext cx="776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POS Data</a:t>
            </a:r>
            <a:endParaRPr lang="en-US" sz="1200" b="1" dirty="0">
              <a:latin typeface="+mj-lt"/>
            </a:endParaRPr>
          </a:p>
        </p:txBody>
      </p:sp>
      <p:pic>
        <p:nvPicPr>
          <p:cNvPr id="73" name="Picture 7" descr="Image result for shopping car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917" y="971872"/>
            <a:ext cx="309639" cy="30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9" descr="Image result for salesforce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389" y="1006076"/>
            <a:ext cx="401964" cy="28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/>
          <p:cNvSpPr txBox="1"/>
          <p:nvPr/>
        </p:nvSpPr>
        <p:spPr>
          <a:xfrm>
            <a:off x="5821147" y="1281818"/>
            <a:ext cx="487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CRM</a:t>
            </a:r>
            <a:endParaRPr lang="en-US" sz="1200" b="1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030556" y="1281818"/>
            <a:ext cx="971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Wholesalers</a:t>
            </a:r>
            <a:endParaRPr lang="en-US" sz="1200" b="1" dirty="0">
              <a:latin typeface="+mj-lt"/>
            </a:endParaRPr>
          </a:p>
        </p:txBody>
      </p:sp>
      <p:pic>
        <p:nvPicPr>
          <p:cNvPr id="79" name="Picture 4" descr="Image result for delivery tru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98519" y="1041969"/>
            <a:ext cx="427668" cy="21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vector.me/files/images/3/2/324099/database_symbol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78" y="1019534"/>
            <a:ext cx="231904" cy="25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2.bp.blogspot.com/-ouGns0a1ZzA/TYm5SSWVBII/AAAAAAAAAGk/BSucatJEnkM/s320/SAP_NEW%252BSAP%252BLOGO.png"/>
          <p:cNvPicPr>
            <a:picLocks noChangeAspect="1" noChangeArrowheads="1"/>
          </p:cNvPicPr>
          <p:nvPr/>
        </p:nvPicPr>
        <p:blipFill>
          <a:blip r:embed="rId1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15" y="1105328"/>
            <a:ext cx="217950" cy="10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4318351" y="1281818"/>
            <a:ext cx="1015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Supply Chain</a:t>
            </a:r>
            <a:endParaRPr lang="en-US" sz="1200" b="1" dirty="0"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816823" y="2100375"/>
            <a:ext cx="189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i="1" dirty="0" smtClean="0">
                <a:latin typeface="+mj-lt"/>
              </a:rPr>
              <a:t>Create multiple ETL Automated Routines</a:t>
            </a:r>
          </a:p>
          <a:p>
            <a:pPr algn="ctr"/>
            <a:r>
              <a:rPr lang="en-US" sz="800" b="1" i="1" dirty="0" smtClean="0">
                <a:latin typeface="+mj-lt"/>
              </a:rPr>
              <a:t> for different </a:t>
            </a:r>
            <a:r>
              <a:rPr lang="en-US" sz="800" b="1" i="1" dirty="0" smtClean="0">
                <a:latin typeface="+mj-lt"/>
              </a:rPr>
              <a:t>Data Sources</a:t>
            </a:r>
            <a:r>
              <a:rPr lang="en-US" sz="800" b="1" i="1" dirty="0" smtClean="0">
                <a:latin typeface="+mj-lt"/>
              </a:rPr>
              <a:t> </a:t>
            </a:r>
            <a:r>
              <a:rPr lang="en-US" sz="800" b="1" i="1" dirty="0" smtClean="0">
                <a:latin typeface="+mj-lt"/>
              </a:rPr>
              <a:t>&amp; File Types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623873" y="1600467"/>
            <a:ext cx="416" cy="16459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623873" y="2452506"/>
            <a:ext cx="0" cy="16459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648488" y="3834347"/>
            <a:ext cx="0" cy="16459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12" descr="C:\Users\dmiu\Downloads\clouds.png"/>
          <p:cNvPicPr>
            <a:picLocks noChangeAspect="1" noChangeArrowheads="1"/>
          </p:cNvPicPr>
          <p:nvPr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7" b="26383"/>
          <a:stretch/>
        </p:blipFill>
        <p:spPr bwMode="auto">
          <a:xfrm flipH="1">
            <a:off x="3847535" y="2582555"/>
            <a:ext cx="2003853" cy="126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2" descr="http://www.myonlinetraininghub.com/wp-content/uploads/2016/02/power_query_thumb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4" t="26023" r="18513" b="8860"/>
          <a:stretch/>
        </p:blipFill>
        <p:spPr bwMode="auto">
          <a:xfrm>
            <a:off x="4523474" y="2894491"/>
            <a:ext cx="250027" cy="24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3">
            <a:hlinkClick r:id="rId15"/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0"/>
          <a:stretch/>
        </p:blipFill>
        <p:spPr bwMode="auto">
          <a:xfrm>
            <a:off x="4127907" y="3271998"/>
            <a:ext cx="330570" cy="33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17" descr="http://solve.rackspace.com/wp-content/uploads/2016/04/awslogo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15" y="3295204"/>
            <a:ext cx="757439" cy="28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9670" name="Picture 6" descr="Image result for spin icon png"/>
          <p:cNvPicPr>
            <a:picLocks noChangeAspect="1" noChangeArrowheads="1"/>
          </p:cNvPicPr>
          <p:nvPr/>
        </p:nvPicPr>
        <p:blipFill>
          <a:blip r:embed="rId1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00" y="3238329"/>
            <a:ext cx="254130" cy="2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931" y="4195202"/>
            <a:ext cx="771939" cy="52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29139" y="4206512"/>
            <a:ext cx="893533" cy="471587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92722" y="4168439"/>
            <a:ext cx="1386996" cy="509020"/>
          </a:xfrm>
          <a:prstGeom prst="rect">
            <a:avLst/>
          </a:prstGeom>
        </p:spPr>
      </p:pic>
      <p:pic>
        <p:nvPicPr>
          <p:cNvPr id="74" name="Picture 19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11888" r="6586" b="15028"/>
          <a:stretch/>
        </p:blipFill>
        <p:spPr bwMode="auto">
          <a:xfrm>
            <a:off x="1895330" y="4153998"/>
            <a:ext cx="794361" cy="5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17" descr="Image result for sas software logo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31" y="4318062"/>
            <a:ext cx="545401" cy="23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itle 1"/>
          <p:cNvSpPr>
            <a:spLocks noGrp="1"/>
          </p:cNvSpPr>
          <p:nvPr>
            <p:ph type="title"/>
          </p:nvPr>
        </p:nvSpPr>
        <p:spPr>
          <a:xfrm>
            <a:off x="210426" y="93684"/>
            <a:ext cx="8723148" cy="646331"/>
          </a:xfrm>
        </p:spPr>
        <p:txBody>
          <a:bodyPr/>
          <a:lstStyle/>
          <a:p>
            <a:r>
              <a:rPr lang="en-US" sz="2400" dirty="0" smtClean="0"/>
              <a:t>Quick-Win Solution</a:t>
            </a:r>
            <a:br>
              <a:rPr lang="en-US" sz="2400" dirty="0" smtClean="0"/>
            </a:b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Automated and Flexible ETL deployed over the Cloud </a:t>
            </a:r>
            <a:endParaRPr lang="en-US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6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#10;&lt;root reqver=&quot;21047&quot;&gt;&lt;version val=&quot;2325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/m_precDefaultPercent&gt;&lt;m_precDefaultDate&gt;&lt;m_bNumberIsYear val=&quot;0&quot;/&gt;&lt;m_strFormatTime&gt;%d-%1-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4&lt;/m_strFormatTime&gt;&lt;/m_precDefaultWeek&gt;&lt;m_precDefaultDay&gt;&lt;m_bNumberIsYear val=&quot;0&quot;/&gt;&lt;m_strFormatTime&gt;%d&lt;/m_strFormatTime&gt;&lt;/m_precDefaultDay&gt;&lt;m_mruColor&gt;&lt;m_vecMRU length=&quot;1&quot;&gt;&lt;elem m_fUsage=&quot;1.00000000000000000000E+000&quot;&gt;&lt;m_msothmcolidx val=&quot;0&quot;/&gt;&lt;m_rgb r=&quot;d1&quot; g=&quot;eb&quot; b=&quot;fe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ISNEWSLIDENUMBER" val="False"/>
  <p:tag name="PREVIOUSNAME" val="C:\Users\Hiromi Nose\Documents\AGE Asia Growth\ET dashboard\November\20151113 Country operational dashboard - November v20_clean.pptx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mgen_CF_AGE184">
  <a:themeElements>
    <a:clrScheme name="Current">
      <a:dk1>
        <a:srgbClr val="000000"/>
      </a:dk1>
      <a:lt1>
        <a:srgbClr val="FFFFFF"/>
      </a:lt1>
      <a:dk2>
        <a:srgbClr val="0063C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808080"/>
      </a:accent6>
      <a:hlink>
        <a:srgbClr val="F3C108"/>
      </a:hlink>
      <a:folHlink>
        <a:srgbClr val="D34D2F"/>
      </a:folHlink>
    </a:clrScheme>
    <a:fontScheme name="Custom 328">
      <a:majorFont>
        <a:latin typeface="Calibri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63C3"/>
        </a:dk2>
        <a:lt2>
          <a:srgbClr val="00BCE4"/>
        </a:lt2>
        <a:accent1>
          <a:srgbClr val="0063C3"/>
        </a:accent1>
        <a:accent2>
          <a:srgbClr val="88C765"/>
        </a:accent2>
        <a:accent3>
          <a:srgbClr val="F3C108"/>
        </a:accent3>
        <a:accent4>
          <a:srgbClr val="D34D2F"/>
        </a:accent4>
        <a:accent5>
          <a:srgbClr val="597B7C"/>
        </a:accent5>
        <a:accent6>
          <a:srgbClr val="808080"/>
        </a:accent6>
        <a:hlink>
          <a:srgbClr val="F3C108"/>
        </a:hlink>
        <a:folHlink>
          <a:srgbClr val="D34D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Amgen_CF_AGE184</Template>
  <TotalTime>55361</TotalTime>
  <Words>105</Words>
  <Application>Microsoft Office PowerPoint</Application>
  <PresentationFormat>On-screen Show (16:9)</PresentationFormat>
  <Paragraphs>45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MS PGothic</vt:lpstr>
      <vt:lpstr>MS PGothic</vt:lpstr>
      <vt:lpstr>Arial</vt:lpstr>
      <vt:lpstr>Calibri</vt:lpstr>
      <vt:lpstr>Amgen_CF_AGE184</vt:lpstr>
      <vt:lpstr>think-cell Slide</vt:lpstr>
      <vt:lpstr>Current State Problem of Multiple Data Sources </vt:lpstr>
      <vt:lpstr>Traditional Solution Involving ETL coding and a Standardized Database</vt:lpstr>
      <vt:lpstr>Quick-Win Solution Automated and Flexible ETL deployed over the Cloud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document</dc:title>
  <dc:creator>dmiu@amgen.com</dc:creator>
  <cp:lastModifiedBy>Miu, Derrick</cp:lastModifiedBy>
  <cp:revision>5004</cp:revision>
  <cp:lastPrinted>2015-10-12T07:27:59Z</cp:lastPrinted>
  <dcterms:created xsi:type="dcterms:W3CDTF">2015-07-13T15:56:13Z</dcterms:created>
  <dcterms:modified xsi:type="dcterms:W3CDTF">2016-10-23T09:15:32Z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日付</vt:lpwstr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VGCompatibilityCheck Run By">
    <vt:lpwstr>Chandrasekar N</vt:lpwstr>
  </property>
  <property fmtid="{D5CDD505-2E9C-101B-9397-08002B2CF9AE}" pid="10" name="VGCompatibilityCheck Run On ">
    <vt:lpwstr>8/14/2014 1:06:54 PM</vt:lpwstr>
  </property>
  <property fmtid="{D5CDD505-2E9C-101B-9397-08002B2CF9AE}" pid="11" name="DocID">
    <vt:lpwstr>DOC ID</vt:lpwstr>
  </property>
  <property fmtid="{D5CDD505-2E9C-101B-9397-08002B2CF9AE}" pid="12" name="Office2010WasSaved">
    <vt:lpwstr>1</vt:lpwstr>
  </property>
</Properties>
</file>